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57" r:id="rId2"/>
    <p:sldId id="269" r:id="rId3"/>
    <p:sldId id="272" r:id="rId4"/>
    <p:sldId id="273" r:id="rId5"/>
    <p:sldId id="274" r:id="rId6"/>
    <p:sldId id="276" r:id="rId7"/>
    <p:sldId id="280" r:id="rId8"/>
    <p:sldId id="277" r:id="rId9"/>
    <p:sldId id="278" r:id="rId10"/>
    <p:sldId id="279" r:id="rId11"/>
    <p:sldId id="281" r:id="rId12"/>
    <p:sldId id="282" r:id="rId13"/>
    <p:sldId id="283" r:id="rId14"/>
    <p:sldId id="284" r:id="rId15"/>
    <p:sldId id="285" r:id="rId16"/>
    <p:sldId id="286" r:id="rId17"/>
    <p:sldId id="287" r:id="rId18"/>
    <p:sldId id="288" r:id="rId19"/>
    <p:sldId id="289" r:id="rId20"/>
    <p:sldId id="291" r:id="rId21"/>
    <p:sldId id="292" r:id="rId22"/>
    <p:sldId id="293" r:id="rId23"/>
    <p:sldId id="294" r:id="rId24"/>
    <p:sldId id="295" r:id="rId25"/>
    <p:sldId id="296" r:id="rId26"/>
    <p:sldId id="298" r:id="rId27"/>
    <p:sldId id="299" r:id="rId28"/>
    <p:sldId id="301" r:id="rId29"/>
    <p:sldId id="302" r:id="rId30"/>
    <p:sldId id="300" r:id="rId31"/>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Lucida Sans" panose="020B0602030504020204" pitchFamily="34" charset="0"/>
        <a:ea typeface="黑体" panose="02010609060101010101" pitchFamily="49" charset="-122"/>
        <a:cs typeface="+mn-cs"/>
      </a:defRPr>
    </a:lvl1pPr>
    <a:lvl2pPr marL="457200" algn="l" rtl="0" fontAlgn="base">
      <a:spcBef>
        <a:spcPct val="0"/>
      </a:spcBef>
      <a:spcAft>
        <a:spcPct val="0"/>
      </a:spcAft>
      <a:defRPr kern="1200">
        <a:solidFill>
          <a:schemeClr val="tx1"/>
        </a:solidFill>
        <a:latin typeface="Lucida Sans" panose="020B0602030504020204" pitchFamily="34" charset="0"/>
        <a:ea typeface="黑体" panose="02010609060101010101" pitchFamily="49" charset="-122"/>
        <a:cs typeface="+mn-cs"/>
      </a:defRPr>
    </a:lvl2pPr>
    <a:lvl3pPr marL="914400" algn="l" rtl="0" fontAlgn="base">
      <a:spcBef>
        <a:spcPct val="0"/>
      </a:spcBef>
      <a:spcAft>
        <a:spcPct val="0"/>
      </a:spcAft>
      <a:defRPr kern="1200">
        <a:solidFill>
          <a:schemeClr val="tx1"/>
        </a:solidFill>
        <a:latin typeface="Lucida Sans" panose="020B0602030504020204" pitchFamily="34" charset="0"/>
        <a:ea typeface="黑体" panose="02010609060101010101" pitchFamily="49" charset="-122"/>
        <a:cs typeface="+mn-cs"/>
      </a:defRPr>
    </a:lvl3pPr>
    <a:lvl4pPr marL="1371600" algn="l" rtl="0" fontAlgn="base">
      <a:spcBef>
        <a:spcPct val="0"/>
      </a:spcBef>
      <a:spcAft>
        <a:spcPct val="0"/>
      </a:spcAft>
      <a:defRPr kern="1200">
        <a:solidFill>
          <a:schemeClr val="tx1"/>
        </a:solidFill>
        <a:latin typeface="Lucida Sans" panose="020B0602030504020204" pitchFamily="34" charset="0"/>
        <a:ea typeface="黑体" panose="02010609060101010101" pitchFamily="49" charset="-122"/>
        <a:cs typeface="+mn-cs"/>
      </a:defRPr>
    </a:lvl4pPr>
    <a:lvl5pPr marL="1828800" algn="l" rtl="0" fontAlgn="base">
      <a:spcBef>
        <a:spcPct val="0"/>
      </a:spcBef>
      <a:spcAft>
        <a:spcPct val="0"/>
      </a:spcAft>
      <a:defRPr kern="1200">
        <a:solidFill>
          <a:schemeClr val="tx1"/>
        </a:solidFill>
        <a:latin typeface="Lucida Sans" panose="020B0602030504020204" pitchFamily="34" charset="0"/>
        <a:ea typeface="黑体" panose="02010609060101010101" pitchFamily="49" charset="-122"/>
        <a:cs typeface="+mn-cs"/>
      </a:defRPr>
    </a:lvl5pPr>
    <a:lvl6pPr marL="2286000" algn="l" defTabSz="914400" rtl="0" eaLnBrk="1" latinLnBrk="0" hangingPunct="1">
      <a:defRPr kern="1200">
        <a:solidFill>
          <a:schemeClr val="tx1"/>
        </a:solidFill>
        <a:latin typeface="Lucida Sans" panose="020B0602030504020204" pitchFamily="34" charset="0"/>
        <a:ea typeface="黑体" panose="02010609060101010101" pitchFamily="49" charset="-122"/>
        <a:cs typeface="+mn-cs"/>
      </a:defRPr>
    </a:lvl6pPr>
    <a:lvl7pPr marL="2743200" algn="l" defTabSz="914400" rtl="0" eaLnBrk="1" latinLnBrk="0" hangingPunct="1">
      <a:defRPr kern="1200">
        <a:solidFill>
          <a:schemeClr val="tx1"/>
        </a:solidFill>
        <a:latin typeface="Lucida Sans" panose="020B0602030504020204" pitchFamily="34" charset="0"/>
        <a:ea typeface="黑体" panose="02010609060101010101" pitchFamily="49" charset="-122"/>
        <a:cs typeface="+mn-cs"/>
      </a:defRPr>
    </a:lvl7pPr>
    <a:lvl8pPr marL="3200400" algn="l" defTabSz="914400" rtl="0" eaLnBrk="1" latinLnBrk="0" hangingPunct="1">
      <a:defRPr kern="1200">
        <a:solidFill>
          <a:schemeClr val="tx1"/>
        </a:solidFill>
        <a:latin typeface="Lucida Sans" panose="020B0602030504020204" pitchFamily="34" charset="0"/>
        <a:ea typeface="黑体" panose="02010609060101010101" pitchFamily="49" charset="-122"/>
        <a:cs typeface="+mn-cs"/>
      </a:defRPr>
    </a:lvl8pPr>
    <a:lvl9pPr marL="3657600" algn="l" defTabSz="914400" rtl="0" eaLnBrk="1" latinLnBrk="0" hangingPunct="1">
      <a:defRPr kern="1200">
        <a:solidFill>
          <a:schemeClr val="tx1"/>
        </a:solidFill>
        <a:latin typeface="Lucida Sans" panose="020B0602030504020204" pitchFamily="34"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18" autoAdjust="0"/>
    <p:restoredTop sz="84935" autoAdjust="0"/>
  </p:normalViewPr>
  <p:slideViewPr>
    <p:cSldViewPr snapToGrid="0" showGuides="1">
      <p:cViewPr>
        <p:scale>
          <a:sx n="66" d="100"/>
          <a:sy n="66" d="100"/>
        </p:scale>
        <p:origin x="309" y="-2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6180B1-56DF-48B4-BA09-902B94AB2CA1}" type="datetimeFigureOut">
              <a:rPr lang="zh-CN" altLang="en-US" smtClean="0"/>
              <a:t>2022/5/6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7796F3-2FB1-46A2-AE64-1292B26F71DA}" type="slidenum">
              <a:rPr lang="zh-CN" altLang="en-US" smtClean="0"/>
              <a:t>‹#›</a:t>
            </a:fld>
            <a:endParaRPr lang="zh-CN" altLang="en-US"/>
          </a:p>
        </p:txBody>
      </p:sp>
    </p:spTree>
    <p:extLst>
      <p:ext uri="{BB962C8B-B14F-4D97-AF65-F5344CB8AC3E}">
        <p14:creationId xmlns:p14="http://schemas.microsoft.com/office/powerpoint/2010/main" val="302614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今天我讲的这两篇论文都是关于</a:t>
            </a:r>
            <a:r>
              <a:rPr lang="en-US" altLang="zh-CN" dirty="0"/>
              <a:t>NER</a:t>
            </a:r>
            <a:r>
              <a:rPr lang="zh-CN" altLang="en-US" dirty="0"/>
              <a:t>的，第一篇是用机器阅读理解的思路来做</a:t>
            </a:r>
            <a:r>
              <a:rPr lang="en-US" altLang="zh-CN" dirty="0"/>
              <a:t>NER</a:t>
            </a:r>
            <a:r>
              <a:rPr lang="zh-CN" altLang="en-US" dirty="0"/>
              <a:t>，第二篇采用的是边界检测的思路，但它对模型做了修改，去掉了错误级联问题。</a:t>
            </a:r>
          </a:p>
        </p:txBody>
      </p:sp>
      <p:sp>
        <p:nvSpPr>
          <p:cNvPr id="4" name="灯片编号占位符 3"/>
          <p:cNvSpPr>
            <a:spLocks noGrp="1"/>
          </p:cNvSpPr>
          <p:nvPr>
            <p:ph type="sldNum" sz="quarter" idx="5"/>
          </p:nvPr>
        </p:nvSpPr>
        <p:spPr/>
        <p:txBody>
          <a:bodyPr/>
          <a:lstStyle/>
          <a:p>
            <a:fld id="{62512299-E8CB-44DE-84D4-299E60AF09F6}" type="slidenum">
              <a:rPr lang="zh-CN" altLang="en-US" smtClean="0"/>
              <a:t>1</a:t>
            </a:fld>
            <a:endParaRPr lang="zh-CN" altLang="en-US"/>
          </a:p>
        </p:txBody>
      </p:sp>
    </p:spTree>
    <p:extLst>
      <p:ext uri="{BB962C8B-B14F-4D97-AF65-F5344CB8AC3E}">
        <p14:creationId xmlns:p14="http://schemas.microsoft.com/office/powerpoint/2010/main" val="22173835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下面介绍一下多模态融合编码器。它的结构模仿了</a:t>
            </a:r>
            <a:r>
              <a:rPr lang="en-US" altLang="zh-CN" dirty="0"/>
              <a:t>Transformer</a:t>
            </a:r>
            <a:r>
              <a:rPr lang="zh-CN" altLang="en-US" dirty="0"/>
              <a:t>，左侧的每一层由一个</a:t>
            </a:r>
            <a:r>
              <a:rPr lang="en-US" altLang="zh-CN" dirty="0"/>
              <a:t>Self-Attention</a:t>
            </a:r>
            <a:r>
              <a:rPr lang="zh-CN" altLang="en-US" dirty="0"/>
              <a:t>模块和一个</a:t>
            </a:r>
            <a:r>
              <a:rPr lang="en-US" altLang="zh-CN" dirty="0"/>
              <a:t>Feed-Forward</a:t>
            </a:r>
            <a:r>
              <a:rPr lang="zh-CN" altLang="en-US" dirty="0"/>
              <a:t>模块组成，一共</a:t>
            </a:r>
            <a:r>
              <a:rPr lang="en-US" altLang="zh-CN" dirty="0"/>
              <a:t>n</a:t>
            </a:r>
            <a:r>
              <a:rPr lang="zh-CN" altLang="en-US" dirty="0"/>
              <a:t>层，经过一个线性层将向量维度变换到</a:t>
            </a:r>
            <a:r>
              <a:rPr lang="en-US" altLang="zh-CN" dirty="0"/>
              <a:t>Text-Encoder</a:t>
            </a:r>
            <a:r>
              <a:rPr lang="zh-CN" altLang="en-US" dirty="0"/>
              <a:t>的输出维度。右侧的每一层有一个</a:t>
            </a:r>
            <a:r>
              <a:rPr lang="en-US" altLang="zh-CN" dirty="0"/>
              <a:t>Cross-Attention</a:t>
            </a:r>
            <a:r>
              <a:rPr lang="zh-CN" altLang="en-US" dirty="0"/>
              <a:t>层和一个</a:t>
            </a:r>
            <a:r>
              <a:rPr lang="en-US" altLang="zh-CN" dirty="0"/>
              <a:t>Feed-Forward</a:t>
            </a:r>
            <a:r>
              <a:rPr lang="zh-CN" altLang="en-US" dirty="0"/>
              <a:t>层组成，最后在经过一个线性层获得最后的预测结果</a:t>
            </a:r>
          </a:p>
        </p:txBody>
      </p:sp>
      <p:sp>
        <p:nvSpPr>
          <p:cNvPr id="4" name="灯片编号占位符 3"/>
          <p:cNvSpPr>
            <a:spLocks noGrp="1"/>
          </p:cNvSpPr>
          <p:nvPr>
            <p:ph type="sldNum" sz="quarter" idx="5"/>
          </p:nvPr>
        </p:nvSpPr>
        <p:spPr/>
        <p:txBody>
          <a:bodyPr/>
          <a:lstStyle/>
          <a:p>
            <a:fld id="{D97796F3-2FB1-46A2-AE64-1292B26F71DA}" type="slidenum">
              <a:rPr lang="zh-CN" altLang="en-US" smtClean="0"/>
              <a:t>10</a:t>
            </a:fld>
            <a:endParaRPr lang="zh-CN" altLang="en-US"/>
          </a:p>
        </p:txBody>
      </p:sp>
    </p:spTree>
    <p:extLst>
      <p:ext uri="{BB962C8B-B14F-4D97-AF65-F5344CB8AC3E}">
        <p14:creationId xmlns:p14="http://schemas.microsoft.com/office/powerpoint/2010/main" val="2111016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Cross-Attention</a:t>
            </a:r>
            <a:r>
              <a:rPr lang="zh-CN" altLang="en-US" dirty="0"/>
              <a:t>的计算公式如下，最后选用交叉熵作为损失函数</a:t>
            </a:r>
          </a:p>
        </p:txBody>
      </p:sp>
      <p:sp>
        <p:nvSpPr>
          <p:cNvPr id="4" name="灯片编号占位符 3"/>
          <p:cNvSpPr>
            <a:spLocks noGrp="1"/>
          </p:cNvSpPr>
          <p:nvPr>
            <p:ph type="sldNum" sz="quarter" idx="5"/>
          </p:nvPr>
        </p:nvSpPr>
        <p:spPr/>
        <p:txBody>
          <a:bodyPr/>
          <a:lstStyle/>
          <a:p>
            <a:fld id="{D97796F3-2FB1-46A2-AE64-1292B26F71DA}" type="slidenum">
              <a:rPr lang="zh-CN" altLang="en-US" smtClean="0"/>
              <a:t>11</a:t>
            </a:fld>
            <a:endParaRPr lang="zh-CN" altLang="en-US"/>
          </a:p>
        </p:txBody>
      </p:sp>
    </p:spTree>
    <p:extLst>
      <p:ext uri="{BB962C8B-B14F-4D97-AF65-F5344CB8AC3E}">
        <p14:creationId xmlns:p14="http://schemas.microsoft.com/office/powerpoint/2010/main" val="896303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这里是对数据集的一些介绍</a:t>
            </a:r>
          </a:p>
        </p:txBody>
      </p:sp>
      <p:sp>
        <p:nvSpPr>
          <p:cNvPr id="4" name="灯片编号占位符 3"/>
          <p:cNvSpPr>
            <a:spLocks noGrp="1"/>
          </p:cNvSpPr>
          <p:nvPr>
            <p:ph type="sldNum" sz="quarter" idx="5"/>
          </p:nvPr>
        </p:nvSpPr>
        <p:spPr/>
        <p:txBody>
          <a:bodyPr/>
          <a:lstStyle/>
          <a:p>
            <a:fld id="{D97796F3-2FB1-46A2-AE64-1292B26F71DA}" type="slidenum">
              <a:rPr lang="zh-CN" altLang="en-US" smtClean="0"/>
              <a:t>12</a:t>
            </a:fld>
            <a:endParaRPr lang="zh-CN" altLang="en-US"/>
          </a:p>
        </p:txBody>
      </p:sp>
    </p:spTree>
    <p:extLst>
      <p:ext uri="{BB962C8B-B14F-4D97-AF65-F5344CB8AC3E}">
        <p14:creationId xmlns:p14="http://schemas.microsoft.com/office/powerpoint/2010/main" val="8131418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在它的实验结果里面，我挑选出了这一个。首先，由</a:t>
            </a:r>
            <a:r>
              <a:rPr lang="en-US" altLang="zh-CN" dirty="0"/>
              <a:t>1</a:t>
            </a:r>
            <a:r>
              <a:rPr lang="zh-CN" altLang="en-US" dirty="0"/>
              <a:t>号与</a:t>
            </a:r>
            <a:r>
              <a:rPr lang="en-US" altLang="zh-CN" dirty="0"/>
              <a:t>3</a:t>
            </a:r>
            <a:r>
              <a:rPr lang="zh-CN" altLang="en-US" dirty="0"/>
              <a:t>到</a:t>
            </a:r>
            <a:r>
              <a:rPr lang="en-US" altLang="zh-CN" dirty="0"/>
              <a:t>9</a:t>
            </a:r>
            <a:r>
              <a:rPr lang="zh-CN" altLang="en-US" dirty="0"/>
              <a:t>号的结果对比可以得出结论，多模态模型的结果要好于单一利用文本的模型的结果，论文提出的融合模型有用</a:t>
            </a:r>
          </a:p>
        </p:txBody>
      </p:sp>
      <p:sp>
        <p:nvSpPr>
          <p:cNvPr id="4" name="灯片编号占位符 3"/>
          <p:cNvSpPr>
            <a:spLocks noGrp="1"/>
          </p:cNvSpPr>
          <p:nvPr>
            <p:ph type="sldNum" sz="quarter" idx="5"/>
          </p:nvPr>
        </p:nvSpPr>
        <p:spPr/>
        <p:txBody>
          <a:bodyPr/>
          <a:lstStyle/>
          <a:p>
            <a:fld id="{D97796F3-2FB1-46A2-AE64-1292B26F71DA}" type="slidenum">
              <a:rPr lang="zh-CN" altLang="en-US" smtClean="0"/>
              <a:t>13</a:t>
            </a:fld>
            <a:endParaRPr lang="zh-CN" altLang="en-US"/>
          </a:p>
        </p:txBody>
      </p:sp>
    </p:spTree>
    <p:extLst>
      <p:ext uri="{BB962C8B-B14F-4D97-AF65-F5344CB8AC3E}">
        <p14:creationId xmlns:p14="http://schemas.microsoft.com/office/powerpoint/2010/main" val="1099029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其次，由模型</a:t>
            </a:r>
            <a:r>
              <a:rPr lang="en-US" altLang="zh-CN" dirty="0"/>
              <a:t>7</a:t>
            </a:r>
            <a:r>
              <a:rPr lang="zh-CN" altLang="en-US" dirty="0"/>
              <a:t>和</a:t>
            </a:r>
            <a:r>
              <a:rPr lang="en-US" altLang="zh-CN" dirty="0"/>
              <a:t>8</a:t>
            </a:r>
            <a:r>
              <a:rPr lang="zh-CN" altLang="en-US" dirty="0"/>
              <a:t>的对比可以得出，当模型足够大的时候，</a:t>
            </a:r>
            <a:r>
              <a:rPr lang="en-US" altLang="zh-CN" dirty="0"/>
              <a:t>finetune</a:t>
            </a:r>
            <a:r>
              <a:rPr lang="zh-CN" altLang="en-US" dirty="0"/>
              <a:t>可能会导致过拟合，反而降低模型效果</a:t>
            </a:r>
          </a:p>
        </p:txBody>
      </p:sp>
      <p:sp>
        <p:nvSpPr>
          <p:cNvPr id="4" name="灯片编号占位符 3"/>
          <p:cNvSpPr>
            <a:spLocks noGrp="1"/>
          </p:cNvSpPr>
          <p:nvPr>
            <p:ph type="sldNum" sz="quarter" idx="5"/>
          </p:nvPr>
        </p:nvSpPr>
        <p:spPr/>
        <p:txBody>
          <a:bodyPr/>
          <a:lstStyle/>
          <a:p>
            <a:fld id="{D97796F3-2FB1-46A2-AE64-1292B26F71DA}" type="slidenum">
              <a:rPr lang="zh-CN" altLang="en-US" smtClean="0"/>
              <a:t>14</a:t>
            </a:fld>
            <a:endParaRPr lang="zh-CN" altLang="en-US"/>
          </a:p>
        </p:txBody>
      </p:sp>
    </p:spTree>
    <p:extLst>
      <p:ext uri="{BB962C8B-B14F-4D97-AF65-F5344CB8AC3E}">
        <p14:creationId xmlns:p14="http://schemas.microsoft.com/office/powerpoint/2010/main" val="2848546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第二篇论文是关于非自回归式文本生成</a:t>
            </a:r>
          </a:p>
        </p:txBody>
      </p:sp>
      <p:sp>
        <p:nvSpPr>
          <p:cNvPr id="4" name="灯片编号占位符 3"/>
          <p:cNvSpPr>
            <a:spLocks noGrp="1"/>
          </p:cNvSpPr>
          <p:nvPr>
            <p:ph type="sldNum" sz="quarter" idx="5"/>
          </p:nvPr>
        </p:nvSpPr>
        <p:spPr/>
        <p:txBody>
          <a:bodyPr/>
          <a:lstStyle/>
          <a:p>
            <a:fld id="{62512299-E8CB-44DE-84D4-299E60AF09F6}" type="slidenum">
              <a:rPr lang="zh-CN" altLang="en-US" smtClean="0"/>
              <a:t>15</a:t>
            </a:fld>
            <a:endParaRPr lang="zh-CN" altLang="en-US"/>
          </a:p>
        </p:txBody>
      </p:sp>
    </p:spTree>
    <p:extLst>
      <p:ext uri="{BB962C8B-B14F-4D97-AF65-F5344CB8AC3E}">
        <p14:creationId xmlns:p14="http://schemas.microsoft.com/office/powerpoint/2010/main" val="37877062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自回归式文本生成是指，模型根据先前所有的单词，包括输入的前缀和生成的单词来生成下一个单词。这类方法在生成任务上的表现最好，但同时呢，它存在计算量大的缺点。而非自回归式文本生成如右图所示，模型一次操作便可以输出全部结果</a:t>
            </a:r>
          </a:p>
        </p:txBody>
      </p:sp>
      <p:sp>
        <p:nvSpPr>
          <p:cNvPr id="4" name="灯片编号占位符 3"/>
          <p:cNvSpPr>
            <a:spLocks noGrp="1"/>
          </p:cNvSpPr>
          <p:nvPr>
            <p:ph type="sldNum" sz="quarter" idx="5"/>
          </p:nvPr>
        </p:nvSpPr>
        <p:spPr/>
        <p:txBody>
          <a:bodyPr/>
          <a:lstStyle/>
          <a:p>
            <a:fld id="{D97796F3-2FB1-46A2-AE64-1292B26F71DA}" type="slidenum">
              <a:rPr lang="zh-CN" altLang="en-US" smtClean="0"/>
              <a:t>16</a:t>
            </a:fld>
            <a:endParaRPr lang="zh-CN" altLang="en-US"/>
          </a:p>
        </p:txBody>
      </p:sp>
    </p:spTree>
    <p:extLst>
      <p:ext uri="{BB962C8B-B14F-4D97-AF65-F5344CB8AC3E}">
        <p14:creationId xmlns:p14="http://schemas.microsoft.com/office/powerpoint/2010/main" val="3877170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非自回归的优点在于速度快，但主要存在两个缺点。首先是，生成长度难以控制，模型不知道在什么时候可以终止输出，特别是在要求生成的文本长度要长于输出文本的情况下。对此先前的工作采用的解决方案主要有增加一个长度预测模块，同时生成多条不同长度的句子，再</a:t>
            </a:r>
            <a:r>
              <a:rPr lang="en-US" altLang="zh-CN" dirty="0" err="1"/>
              <a:t>rerank</a:t>
            </a:r>
            <a:r>
              <a:rPr lang="zh-CN" altLang="en-US" dirty="0"/>
              <a:t>选最好的，这两种方法。</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第二个缺点是，</a:t>
            </a:r>
            <a:r>
              <a:rPr lang="zh-CN" altLang="en-US" sz="1200" dirty="0">
                <a:latin typeface="微软雅黑" panose="020B0503020204020204" pitchFamily="34" charset="-122"/>
                <a:ea typeface="微软雅黑" panose="020B0503020204020204" pitchFamily="34" charset="-122"/>
              </a:rPr>
              <a:t>之前的工作认为</a:t>
            </a:r>
            <a:r>
              <a:rPr lang="en-US" altLang="zh-CN" sz="1200" dirty="0">
                <a:latin typeface="微软雅黑" panose="020B0503020204020204" pitchFamily="34" charset="-122"/>
                <a:ea typeface="微软雅黑" panose="020B0503020204020204" pitchFamily="34" charset="-122"/>
              </a:rPr>
              <a:t>NAG</a:t>
            </a:r>
            <a:r>
              <a:rPr lang="zh-CN" altLang="en-US" sz="1200" dirty="0">
                <a:latin typeface="微软雅黑" panose="020B0503020204020204" pitchFamily="34" charset="-122"/>
                <a:ea typeface="微软雅黑" panose="020B0503020204020204" pitchFamily="34" charset="-122"/>
              </a:rPr>
              <a:t>方式生成的</a:t>
            </a:r>
            <a:r>
              <a:rPr lang="en-US" altLang="zh-CN" sz="1200" dirty="0">
                <a:latin typeface="微软雅黑" panose="020B0503020204020204" pitchFamily="34" charset="-122"/>
                <a:ea typeface="微软雅黑" panose="020B0503020204020204" pitchFamily="34" charset="-122"/>
              </a:rPr>
              <a:t>Token</a:t>
            </a:r>
            <a:r>
              <a:rPr lang="zh-CN" altLang="en-US" sz="1200" dirty="0">
                <a:latin typeface="微软雅黑" panose="020B0503020204020204" pitchFamily="34" charset="-122"/>
                <a:ea typeface="微软雅黑" panose="020B0503020204020204" pitchFamily="34" charset="-122"/>
              </a:rPr>
              <a:t>之间是条件独立的，因此常用不符合语法规则的生成出现</a:t>
            </a:r>
            <a:endParaRPr lang="en-US"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D97796F3-2FB1-46A2-AE64-1292B26F71DA}" type="slidenum">
              <a:rPr lang="zh-CN" altLang="en-US" smtClean="0"/>
              <a:t>17</a:t>
            </a:fld>
            <a:endParaRPr lang="zh-CN" altLang="en-US"/>
          </a:p>
        </p:txBody>
      </p:sp>
    </p:spTree>
    <p:extLst>
      <p:ext uri="{BB962C8B-B14F-4D97-AF65-F5344CB8AC3E}">
        <p14:creationId xmlns:p14="http://schemas.microsoft.com/office/powerpoint/2010/main" val="18698713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所以这篇论文提出了这么一个解决方案。它的贡献在于引入了</a:t>
            </a:r>
            <a:r>
              <a:rPr lang="en-US" altLang="zh-CN" dirty="0"/>
              <a:t>CRF</a:t>
            </a:r>
            <a:r>
              <a:rPr lang="zh-CN" altLang="en-US" dirty="0"/>
              <a:t>来解决之前说的那两个问题。用</a:t>
            </a:r>
            <a:r>
              <a:rPr lang="en-US" altLang="zh-CN" dirty="0"/>
              <a:t>CRF</a:t>
            </a:r>
            <a:r>
              <a:rPr lang="zh-CN" altLang="en-US" dirty="0"/>
              <a:t>来建模输出序列，从而强化相邻单词间的依赖关系。然后再训练的时候，人为在</a:t>
            </a:r>
            <a:r>
              <a:rPr lang="en-US" altLang="zh-CN" dirty="0"/>
              <a:t>Target</a:t>
            </a:r>
            <a:r>
              <a:rPr lang="zh-CN" altLang="en-US" dirty="0"/>
              <a:t>后面添加两个连续的</a:t>
            </a:r>
            <a:r>
              <a:rPr lang="en-US" altLang="zh-CN" dirty="0"/>
              <a:t>EOS</a:t>
            </a:r>
            <a:r>
              <a:rPr lang="zh-CN" altLang="en-US" dirty="0"/>
              <a:t>符号。模型训练后，当模型生了第一个</a:t>
            </a:r>
            <a:r>
              <a:rPr lang="en-US" altLang="zh-CN" dirty="0"/>
              <a:t>EOS</a:t>
            </a:r>
            <a:r>
              <a:rPr lang="zh-CN" altLang="en-US" dirty="0"/>
              <a:t>后，后续的生成全为</a:t>
            </a:r>
            <a:r>
              <a:rPr lang="en-US" altLang="zh-CN" dirty="0"/>
              <a:t>EOS</a:t>
            </a:r>
            <a:r>
              <a:rPr lang="zh-CN" altLang="en-US" dirty="0"/>
              <a:t>，从而实现对生成长度的自动控制。</a:t>
            </a:r>
          </a:p>
        </p:txBody>
      </p:sp>
      <p:sp>
        <p:nvSpPr>
          <p:cNvPr id="4" name="灯片编号占位符 3"/>
          <p:cNvSpPr>
            <a:spLocks noGrp="1"/>
          </p:cNvSpPr>
          <p:nvPr>
            <p:ph type="sldNum" sz="quarter" idx="5"/>
          </p:nvPr>
        </p:nvSpPr>
        <p:spPr/>
        <p:txBody>
          <a:bodyPr/>
          <a:lstStyle/>
          <a:p>
            <a:fld id="{D97796F3-2FB1-46A2-AE64-1292B26F71DA}" type="slidenum">
              <a:rPr lang="zh-CN" altLang="en-US" smtClean="0"/>
              <a:t>18</a:t>
            </a:fld>
            <a:endParaRPr lang="zh-CN" altLang="en-US"/>
          </a:p>
        </p:txBody>
      </p:sp>
    </p:spTree>
    <p:extLst>
      <p:ext uri="{BB962C8B-B14F-4D97-AF65-F5344CB8AC3E}">
        <p14:creationId xmlns:p14="http://schemas.microsoft.com/office/powerpoint/2010/main" val="178546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r>
                  <a:rPr lang="zh-CN" altLang="en-US" dirty="0"/>
                  <a:t>为了进一步提高解码速度，作者又提出了</a:t>
                </a:r>
                <a:r>
                  <a:rPr lang="en-US" altLang="zh-CN" dirty="0"/>
                  <a:t>Ratio-First</a:t>
                </a:r>
                <a:r>
                  <a:rPr lang="zh-CN" altLang="en-US" dirty="0"/>
                  <a:t>解码策略。从图中可以看到，红线的右半部分，第一个</a:t>
                </a:r>
                <a:r>
                  <a:rPr lang="en-US" altLang="zh-CN" dirty="0"/>
                  <a:t>[EOS]</a:t>
                </a:r>
                <a:r>
                  <a:rPr lang="zh-CN" altLang="en-US" dirty="0"/>
                  <a:t>符号后面的</a:t>
                </a:r>
                <a:r>
                  <a:rPr lang="en-US" altLang="zh-CN" dirty="0"/>
                  <a:t>output hidden state</a:t>
                </a:r>
                <a:r>
                  <a:rPr lang="zh-CN" altLang="en-US" dirty="0"/>
                  <a:t>实际上没有参与有效内容的生成，那么理论上把它们去掉是不影响生成效果的。进而推广一下，对于摘要生成这类输出长度远小于出入的任务，可以只使用前</a:t>
                </a:r>
                <a14:m>
                  <m:oMath xmlns:m="http://schemas.openxmlformats.org/officeDocument/2006/math">
                    <m:r>
                      <a:rPr lang="en-US" altLang="zh-CN" b="0" i="1" smtClean="0">
                        <a:latin typeface="Cambria Math" panose="02040503050406030204" pitchFamily="18" charset="0"/>
                      </a:rPr>
                      <m:t>𝛼</m:t>
                    </m:r>
                    <m:r>
                      <a:rPr lang="en-US" altLang="zh-CN" b="0" i="1" smtClean="0">
                        <a:latin typeface="Cambria Math" panose="02040503050406030204" pitchFamily="18" charset="0"/>
                      </a:rPr>
                      <m:t>⋅</m:t>
                    </m:r>
                    <m:r>
                      <a:rPr lang="en-US" altLang="zh-CN" b="0" i="1" smtClean="0">
                        <a:latin typeface="Cambria Math" panose="02040503050406030204" pitchFamily="18" charset="0"/>
                      </a:rPr>
                      <m:t>𝑇</m:t>
                    </m:r>
                  </m:oMath>
                </a14:m>
                <a:r>
                  <a:rPr lang="zh-CN" altLang="en-US" dirty="0"/>
                  <a:t>个输出进行解码。</a:t>
                </a:r>
              </a:p>
            </p:txBody>
          </p:sp>
        </mc:Choice>
        <mc:Fallback>
          <p:sp>
            <p:nvSpPr>
              <p:cNvPr id="3" name="备注占位符 2"/>
              <p:cNvSpPr>
                <a:spLocks noGrp="1"/>
              </p:cNvSpPr>
              <p:nvPr>
                <p:ph type="body" idx="1"/>
              </p:nvPr>
            </p:nvSpPr>
            <p:spPr/>
            <p:txBody>
              <a:bodyPr/>
              <a:lstStyle/>
              <a:p>
                <a:r>
                  <a:rPr lang="zh-CN" altLang="en-US" dirty="0"/>
                  <a:t>为了进一步提高解码速度，作者又提出了</a:t>
                </a:r>
                <a:r>
                  <a:rPr lang="en-US" altLang="zh-CN" dirty="0"/>
                  <a:t>Ratio-First</a:t>
                </a:r>
                <a:r>
                  <a:rPr lang="zh-CN" altLang="en-US" dirty="0"/>
                  <a:t>解码策略。从图中可以看到，红线的右半部分，第一个</a:t>
                </a:r>
                <a:r>
                  <a:rPr lang="en-US" altLang="zh-CN" dirty="0"/>
                  <a:t>[EOS]</a:t>
                </a:r>
                <a:r>
                  <a:rPr lang="zh-CN" altLang="en-US" dirty="0"/>
                  <a:t>符号后面的</a:t>
                </a:r>
                <a:r>
                  <a:rPr lang="en-US" altLang="zh-CN" dirty="0"/>
                  <a:t>output hidden state</a:t>
                </a:r>
                <a:r>
                  <a:rPr lang="zh-CN" altLang="en-US" dirty="0"/>
                  <a:t>实际上没有参与有效内容的生成，那么理论上把它们去掉是不影响生成效果的。进而推广一下，对于摘要生成这类输出长度远小于出入的任务，可以只使用前</a:t>
                </a:r>
                <a:r>
                  <a:rPr lang="en-US" altLang="zh-CN" b="0" i="0">
                    <a:latin typeface="Cambria Math" panose="02040503050406030204" pitchFamily="18" charset="0"/>
                  </a:rPr>
                  <a:t>𝛼⋅𝑇</a:t>
                </a:r>
                <a:r>
                  <a:rPr lang="zh-CN" altLang="en-US" dirty="0"/>
                  <a:t>个输出进行解码。</a:t>
                </a:r>
              </a:p>
            </p:txBody>
          </p:sp>
        </mc:Fallback>
      </mc:AlternateContent>
      <p:sp>
        <p:nvSpPr>
          <p:cNvPr id="4" name="灯片编号占位符 3"/>
          <p:cNvSpPr>
            <a:spLocks noGrp="1"/>
          </p:cNvSpPr>
          <p:nvPr>
            <p:ph type="sldNum" sz="quarter" idx="5"/>
          </p:nvPr>
        </p:nvSpPr>
        <p:spPr/>
        <p:txBody>
          <a:bodyPr/>
          <a:lstStyle/>
          <a:p>
            <a:fld id="{D97796F3-2FB1-46A2-AE64-1292B26F71DA}" type="slidenum">
              <a:rPr lang="zh-CN" altLang="en-US" smtClean="0"/>
              <a:t>19</a:t>
            </a:fld>
            <a:endParaRPr lang="zh-CN" altLang="en-US"/>
          </a:p>
        </p:txBody>
      </p:sp>
    </p:spTree>
    <p:extLst>
      <p:ext uri="{BB962C8B-B14F-4D97-AF65-F5344CB8AC3E}">
        <p14:creationId xmlns:p14="http://schemas.microsoft.com/office/powerpoint/2010/main" val="135010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最后我报告一下我最近做的基于</a:t>
            </a:r>
            <a:r>
              <a:rPr lang="en-US" altLang="zh-CN" dirty="0"/>
              <a:t>GCN</a:t>
            </a:r>
            <a:r>
              <a:rPr lang="zh-CN" altLang="en-US" dirty="0"/>
              <a:t>的嵌套命名实体识别方法的进展情况</a:t>
            </a:r>
          </a:p>
        </p:txBody>
      </p:sp>
      <p:sp>
        <p:nvSpPr>
          <p:cNvPr id="4" name="灯片编号占位符 3"/>
          <p:cNvSpPr>
            <a:spLocks noGrp="1"/>
          </p:cNvSpPr>
          <p:nvPr>
            <p:ph type="sldNum" sz="quarter" idx="5"/>
          </p:nvPr>
        </p:nvSpPr>
        <p:spPr/>
        <p:txBody>
          <a:bodyPr/>
          <a:lstStyle/>
          <a:p>
            <a:fld id="{62512299-E8CB-44DE-84D4-299E60AF09F6}" type="slidenum">
              <a:rPr lang="zh-CN" altLang="en-US" smtClean="0"/>
              <a:t>2</a:t>
            </a:fld>
            <a:endParaRPr lang="zh-CN" altLang="en-US"/>
          </a:p>
        </p:txBody>
      </p:sp>
    </p:spTree>
    <p:extLst>
      <p:ext uri="{BB962C8B-B14F-4D97-AF65-F5344CB8AC3E}">
        <p14:creationId xmlns:p14="http://schemas.microsoft.com/office/powerpoint/2010/main" val="42678535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r>
                  <a:rPr lang="zh-CN" altLang="en-US" dirty="0"/>
                  <a:t>在损失函数方面，之前的研究表示，</a:t>
                </a:r>
                <a:r>
                  <a:rPr lang="en-US" altLang="zh-CN" dirty="0"/>
                  <a:t>NAG</a:t>
                </a:r>
                <a:r>
                  <a:rPr lang="zh-CN" altLang="en-US" dirty="0"/>
                  <a:t>存在生成重复词的问题，为此对窗口</a:t>
                </a:r>
                <a14:m>
                  <m:oMath xmlns:m="http://schemas.openxmlformats.org/officeDocument/2006/math">
                    <m:r>
                      <a:rPr lang="en-US" altLang="zh-CN" b="0" i="1" smtClean="0">
                        <a:latin typeface="Cambria Math" panose="02040503050406030204" pitchFamily="18" charset="0"/>
                      </a:rPr>
                      <m:t>𝑐</m:t>
                    </m:r>
                  </m:oMath>
                </a14:m>
                <a:r>
                  <a:rPr lang="zh-CN" altLang="en-US" b="0" dirty="0"/>
                  <a:t>内重复出现的单词进行惩罚。最后的损失函数由</a:t>
                </a:r>
                <a:r>
                  <a:rPr lang="en-US" altLang="zh-CN" b="0" dirty="0"/>
                  <a:t>CRF</a:t>
                </a:r>
                <a:r>
                  <a:rPr lang="zh-CN" altLang="en-US" b="0" dirty="0"/>
                  <a:t>和</a:t>
                </a:r>
                <a:r>
                  <a:rPr lang="en-US" altLang="zh-CN" b="0" dirty="0"/>
                  <a:t>CA</a:t>
                </a:r>
                <a:r>
                  <a:rPr lang="zh-CN" altLang="en-US" b="0" dirty="0"/>
                  <a:t>两部分组成</a:t>
                </a:r>
                <a:endParaRPr lang="en-US" altLang="zh-CN" b="0" dirty="0"/>
              </a:p>
            </p:txBody>
          </p:sp>
        </mc:Choice>
        <mc:Fallback>
          <p:sp>
            <p:nvSpPr>
              <p:cNvPr id="3" name="备注占位符 2"/>
              <p:cNvSpPr>
                <a:spLocks noGrp="1"/>
              </p:cNvSpPr>
              <p:nvPr>
                <p:ph type="body" idx="1"/>
              </p:nvPr>
            </p:nvSpPr>
            <p:spPr/>
            <p:txBody>
              <a:bodyPr/>
              <a:lstStyle/>
              <a:p>
                <a:r>
                  <a:rPr lang="zh-CN" altLang="en-US" dirty="0"/>
                  <a:t>在损失函数方面，之前的研究表示，</a:t>
                </a:r>
                <a:r>
                  <a:rPr lang="en-US" altLang="zh-CN" dirty="0"/>
                  <a:t>NAG</a:t>
                </a:r>
                <a:r>
                  <a:rPr lang="zh-CN" altLang="en-US" dirty="0"/>
                  <a:t>存在生成重复词的问题，为此对窗口</a:t>
                </a:r>
                <a:r>
                  <a:rPr lang="en-US" altLang="zh-CN" b="0" i="0">
                    <a:latin typeface="Cambria Math" panose="02040503050406030204" pitchFamily="18" charset="0"/>
                  </a:rPr>
                  <a:t>𝑐</a:t>
                </a:r>
                <a:r>
                  <a:rPr lang="zh-CN" altLang="en-US" b="0" dirty="0"/>
                  <a:t>内重复出现的单词进行惩罚。最后的损失函数由</a:t>
                </a:r>
                <a:r>
                  <a:rPr lang="en-US" altLang="zh-CN" b="0" dirty="0"/>
                  <a:t>CRF</a:t>
                </a:r>
                <a:r>
                  <a:rPr lang="zh-CN" altLang="en-US" b="0" dirty="0"/>
                  <a:t>和</a:t>
                </a:r>
                <a:r>
                  <a:rPr lang="en-US" altLang="zh-CN" b="0" dirty="0"/>
                  <a:t>CA</a:t>
                </a:r>
                <a:r>
                  <a:rPr lang="zh-CN" altLang="en-US" b="0" dirty="0"/>
                  <a:t>两部分组成</a:t>
                </a:r>
                <a:endParaRPr lang="en-US" altLang="zh-CN" b="0" dirty="0"/>
              </a:p>
            </p:txBody>
          </p:sp>
        </mc:Fallback>
      </mc:AlternateContent>
      <p:sp>
        <p:nvSpPr>
          <p:cNvPr id="4" name="灯片编号占位符 3"/>
          <p:cNvSpPr>
            <a:spLocks noGrp="1"/>
          </p:cNvSpPr>
          <p:nvPr>
            <p:ph type="sldNum" sz="quarter" idx="5"/>
          </p:nvPr>
        </p:nvSpPr>
        <p:spPr/>
        <p:txBody>
          <a:bodyPr/>
          <a:lstStyle/>
          <a:p>
            <a:fld id="{D97796F3-2FB1-46A2-AE64-1292B26F71DA}" type="slidenum">
              <a:rPr lang="zh-CN" altLang="en-US" smtClean="0"/>
              <a:t>20</a:t>
            </a:fld>
            <a:endParaRPr lang="zh-CN" altLang="en-US"/>
          </a:p>
        </p:txBody>
      </p:sp>
    </p:spTree>
    <p:extLst>
      <p:ext uri="{BB962C8B-B14F-4D97-AF65-F5344CB8AC3E}">
        <p14:creationId xmlns:p14="http://schemas.microsoft.com/office/powerpoint/2010/main" val="4430794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这是对评测指标和</a:t>
            </a:r>
            <a:r>
              <a:rPr lang="en-US" altLang="zh-CN" dirty="0"/>
              <a:t>NAG</a:t>
            </a:r>
            <a:r>
              <a:rPr lang="zh-CN" altLang="en-US" dirty="0"/>
              <a:t>生成方式的描述。</a:t>
            </a:r>
            <a:r>
              <a:rPr lang="en-US" altLang="zh-CN" dirty="0"/>
              <a:t>LPD-k</a:t>
            </a:r>
            <a:r>
              <a:rPr lang="zh-CN" altLang="en-US" dirty="0"/>
              <a:t>指，同时生成</a:t>
            </a:r>
            <a:r>
              <a:rPr lang="en-US" altLang="zh-CN" dirty="0"/>
              <a:t>k</a:t>
            </a:r>
            <a:r>
              <a:rPr lang="zh-CN" altLang="en-US" dirty="0"/>
              <a:t>个候选输出，然后再进行重排序挑选最好的那个。可以看出，整体而言，</a:t>
            </a:r>
            <a:r>
              <a:rPr lang="en-US" altLang="zh-CN" dirty="0"/>
              <a:t>NAG</a:t>
            </a:r>
            <a:r>
              <a:rPr lang="zh-CN" altLang="en-US" dirty="0"/>
              <a:t>的方式还是比不上</a:t>
            </a:r>
            <a:r>
              <a:rPr lang="en-US" altLang="zh-CN" dirty="0"/>
              <a:t>AG</a:t>
            </a:r>
            <a:r>
              <a:rPr lang="zh-CN" altLang="en-US" dirty="0"/>
              <a:t>的方式。但是对比其他</a:t>
            </a:r>
            <a:r>
              <a:rPr lang="en-US" altLang="zh-CN" dirty="0"/>
              <a:t>NGA</a:t>
            </a:r>
            <a:r>
              <a:rPr lang="zh-CN" altLang="en-US" dirty="0"/>
              <a:t>模型，</a:t>
            </a:r>
            <a:r>
              <a:rPr lang="en-US" altLang="zh-CN" dirty="0"/>
              <a:t>BERT+CRF</a:t>
            </a:r>
            <a:r>
              <a:rPr lang="zh-CN" altLang="en-US" dirty="0"/>
              <a:t>这个结构还是存在很大优势的</a:t>
            </a:r>
          </a:p>
        </p:txBody>
      </p:sp>
      <p:sp>
        <p:nvSpPr>
          <p:cNvPr id="4" name="灯片编号占位符 3"/>
          <p:cNvSpPr>
            <a:spLocks noGrp="1"/>
          </p:cNvSpPr>
          <p:nvPr>
            <p:ph type="sldNum" sz="quarter" idx="5"/>
          </p:nvPr>
        </p:nvSpPr>
        <p:spPr/>
        <p:txBody>
          <a:bodyPr/>
          <a:lstStyle/>
          <a:p>
            <a:fld id="{D97796F3-2FB1-46A2-AE64-1292B26F71DA}" type="slidenum">
              <a:rPr lang="zh-CN" altLang="en-US" smtClean="0"/>
              <a:t>21</a:t>
            </a:fld>
            <a:endParaRPr lang="zh-CN" altLang="en-US"/>
          </a:p>
        </p:txBody>
      </p:sp>
    </p:spTree>
    <p:extLst>
      <p:ext uri="{BB962C8B-B14F-4D97-AF65-F5344CB8AC3E}">
        <p14:creationId xmlns:p14="http://schemas.microsoft.com/office/powerpoint/2010/main" val="741617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在句子压缩任务上也可以得到类似的结论。</a:t>
            </a:r>
          </a:p>
        </p:txBody>
      </p:sp>
      <p:sp>
        <p:nvSpPr>
          <p:cNvPr id="4" name="灯片编号占位符 3"/>
          <p:cNvSpPr>
            <a:spLocks noGrp="1"/>
          </p:cNvSpPr>
          <p:nvPr>
            <p:ph type="sldNum" sz="quarter" idx="5"/>
          </p:nvPr>
        </p:nvSpPr>
        <p:spPr/>
        <p:txBody>
          <a:bodyPr/>
          <a:lstStyle/>
          <a:p>
            <a:fld id="{D97796F3-2FB1-46A2-AE64-1292B26F71DA}" type="slidenum">
              <a:rPr lang="zh-CN" altLang="en-US" smtClean="0"/>
              <a:t>22</a:t>
            </a:fld>
            <a:endParaRPr lang="zh-CN" altLang="en-US"/>
          </a:p>
        </p:txBody>
      </p:sp>
    </p:spTree>
    <p:extLst>
      <p:ext uri="{BB962C8B-B14F-4D97-AF65-F5344CB8AC3E}">
        <p14:creationId xmlns:p14="http://schemas.microsoft.com/office/powerpoint/2010/main" val="2777643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机翻任务上也是这样</a:t>
            </a:r>
          </a:p>
        </p:txBody>
      </p:sp>
      <p:sp>
        <p:nvSpPr>
          <p:cNvPr id="4" name="灯片编号占位符 3"/>
          <p:cNvSpPr>
            <a:spLocks noGrp="1"/>
          </p:cNvSpPr>
          <p:nvPr>
            <p:ph type="sldNum" sz="quarter" idx="5"/>
          </p:nvPr>
        </p:nvSpPr>
        <p:spPr/>
        <p:txBody>
          <a:bodyPr/>
          <a:lstStyle/>
          <a:p>
            <a:fld id="{D97796F3-2FB1-46A2-AE64-1292B26F71DA}" type="slidenum">
              <a:rPr lang="zh-CN" altLang="en-US" smtClean="0"/>
              <a:t>23</a:t>
            </a:fld>
            <a:endParaRPr lang="zh-CN" altLang="en-US"/>
          </a:p>
        </p:txBody>
      </p:sp>
    </p:spTree>
    <p:extLst>
      <p:ext uri="{BB962C8B-B14F-4D97-AF65-F5344CB8AC3E}">
        <p14:creationId xmlns:p14="http://schemas.microsoft.com/office/powerpoint/2010/main" val="10357657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然后这里有一个消融实验。首先可以得出，</a:t>
            </a:r>
            <a:r>
              <a:rPr lang="en-US" altLang="zh-CN" dirty="0"/>
              <a:t>BERT</a:t>
            </a:r>
            <a:r>
              <a:rPr lang="zh-CN" altLang="en-US" dirty="0"/>
              <a:t>提供的知识最为重要。其次，去掉</a:t>
            </a:r>
            <a:r>
              <a:rPr lang="en-US" altLang="zh-CN" dirty="0"/>
              <a:t>CRF</a:t>
            </a:r>
            <a:r>
              <a:rPr lang="zh-CN" altLang="en-US" dirty="0"/>
              <a:t>后，</a:t>
            </a:r>
            <a:r>
              <a:rPr lang="en-US" altLang="zh-CN" dirty="0"/>
              <a:t>R-2</a:t>
            </a:r>
            <a:r>
              <a:rPr lang="zh-CN" altLang="en-US" dirty="0"/>
              <a:t>的下降幅度最大，表明生成结果中，</a:t>
            </a:r>
            <a:r>
              <a:rPr lang="en-US" altLang="zh-CN" dirty="0"/>
              <a:t>2 gram</a:t>
            </a:r>
            <a:r>
              <a:rPr lang="zh-CN" altLang="en-US" dirty="0"/>
              <a:t>界别的依赖主要是由</a:t>
            </a:r>
            <a:r>
              <a:rPr lang="en-US" altLang="zh-CN" dirty="0"/>
              <a:t>CRF</a:t>
            </a:r>
            <a:r>
              <a:rPr lang="zh-CN" altLang="en-US" dirty="0"/>
              <a:t>来学习的</a:t>
            </a:r>
          </a:p>
        </p:txBody>
      </p:sp>
      <p:sp>
        <p:nvSpPr>
          <p:cNvPr id="4" name="灯片编号占位符 3"/>
          <p:cNvSpPr>
            <a:spLocks noGrp="1"/>
          </p:cNvSpPr>
          <p:nvPr>
            <p:ph type="sldNum" sz="quarter" idx="5"/>
          </p:nvPr>
        </p:nvSpPr>
        <p:spPr/>
        <p:txBody>
          <a:bodyPr/>
          <a:lstStyle/>
          <a:p>
            <a:fld id="{D97796F3-2FB1-46A2-AE64-1292B26F71DA}" type="slidenum">
              <a:rPr lang="zh-CN" altLang="en-US" smtClean="0"/>
              <a:t>24</a:t>
            </a:fld>
            <a:endParaRPr lang="zh-CN" altLang="en-US"/>
          </a:p>
        </p:txBody>
      </p:sp>
    </p:spTree>
    <p:extLst>
      <p:ext uri="{BB962C8B-B14F-4D97-AF65-F5344CB8AC3E}">
        <p14:creationId xmlns:p14="http://schemas.microsoft.com/office/powerpoint/2010/main" val="6753301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然后这里是重复单词实验，</a:t>
            </a:r>
            <a:r>
              <a:rPr lang="en-US" altLang="zh-CN" dirty="0"/>
              <a:t>context-aware objective</a:t>
            </a:r>
            <a:r>
              <a:rPr lang="zh-CN" altLang="en-US" dirty="0"/>
              <a:t>确实又用</a:t>
            </a:r>
          </a:p>
        </p:txBody>
      </p:sp>
      <p:sp>
        <p:nvSpPr>
          <p:cNvPr id="4" name="灯片编号占位符 3"/>
          <p:cNvSpPr>
            <a:spLocks noGrp="1"/>
          </p:cNvSpPr>
          <p:nvPr>
            <p:ph type="sldNum" sz="quarter" idx="5"/>
          </p:nvPr>
        </p:nvSpPr>
        <p:spPr/>
        <p:txBody>
          <a:bodyPr/>
          <a:lstStyle/>
          <a:p>
            <a:fld id="{D97796F3-2FB1-46A2-AE64-1292B26F71DA}" type="slidenum">
              <a:rPr lang="zh-CN" altLang="en-US" smtClean="0"/>
              <a:t>25</a:t>
            </a:fld>
            <a:endParaRPr lang="zh-CN" altLang="en-US"/>
          </a:p>
        </p:txBody>
      </p:sp>
    </p:spTree>
    <p:extLst>
      <p:ext uri="{BB962C8B-B14F-4D97-AF65-F5344CB8AC3E}">
        <p14:creationId xmlns:p14="http://schemas.microsoft.com/office/powerpoint/2010/main" val="25701235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r>
                  <a:rPr lang="zh-CN" altLang="en-US" dirty="0"/>
                  <a:t>这里是对</a:t>
                </a:r>
                <a:r>
                  <a:rPr lang="en-US" altLang="zh-CN" dirty="0"/>
                  <a:t>Ratio-First</a:t>
                </a:r>
                <a:r>
                  <a:rPr lang="zh-CN" altLang="en-US" dirty="0"/>
                  <a:t>的实验，得到结论是，</a:t>
                </a:r>
                <a14:m>
                  <m:oMath xmlns:m="http://schemas.openxmlformats.org/officeDocument/2006/math">
                    <m:r>
                      <m:rPr>
                        <m:sty m:val="p"/>
                      </m:rPr>
                      <a:rPr lang="en-US" altLang="zh-CN" b="0" i="1" smtClean="0">
                        <a:latin typeface="Cambria Math" panose="02040503050406030204" pitchFamily="18" charset="0"/>
                      </a:rPr>
                      <m:t>α</m:t>
                    </m:r>
                  </m:oMath>
                </a14:m>
                <a:r>
                  <a:rPr lang="zh-CN" altLang="en-US" b="0" dirty="0"/>
                  <a:t>的取值可以参考语料库中输出和输入长度的比</a:t>
                </a:r>
                <a:endParaRPr lang="en-US" altLang="zh-CN" b="0" dirty="0"/>
              </a:p>
            </p:txBody>
          </p:sp>
        </mc:Choice>
        <mc:Fallback>
          <p:sp>
            <p:nvSpPr>
              <p:cNvPr id="3" name="备注占位符 2"/>
              <p:cNvSpPr>
                <a:spLocks noGrp="1"/>
              </p:cNvSpPr>
              <p:nvPr>
                <p:ph type="body" idx="1"/>
              </p:nvPr>
            </p:nvSpPr>
            <p:spPr/>
            <p:txBody>
              <a:bodyPr/>
              <a:lstStyle/>
              <a:p>
                <a:r>
                  <a:rPr lang="zh-CN" altLang="en-US" dirty="0"/>
                  <a:t>这里是对</a:t>
                </a:r>
                <a:r>
                  <a:rPr lang="en-US" altLang="zh-CN" dirty="0"/>
                  <a:t>Ratio-First</a:t>
                </a:r>
                <a:r>
                  <a:rPr lang="zh-CN" altLang="en-US" dirty="0"/>
                  <a:t>的实验，得到结论是，</a:t>
                </a:r>
                <a:r>
                  <a:rPr lang="en-US" altLang="zh-CN" b="0" i="0">
                    <a:latin typeface="Cambria Math" panose="02040503050406030204" pitchFamily="18" charset="0"/>
                  </a:rPr>
                  <a:t>α</a:t>
                </a:r>
                <a:r>
                  <a:rPr lang="zh-CN" altLang="en-US" b="0" dirty="0"/>
                  <a:t>的取值可以参考语料库中输出和输入长度的比</a:t>
                </a:r>
                <a:endParaRPr lang="en-US" altLang="zh-CN" b="0" dirty="0"/>
              </a:p>
            </p:txBody>
          </p:sp>
        </mc:Fallback>
      </mc:AlternateContent>
      <p:sp>
        <p:nvSpPr>
          <p:cNvPr id="4" name="灯片编号占位符 3"/>
          <p:cNvSpPr>
            <a:spLocks noGrp="1"/>
          </p:cNvSpPr>
          <p:nvPr>
            <p:ph type="sldNum" sz="quarter" idx="5"/>
          </p:nvPr>
        </p:nvSpPr>
        <p:spPr/>
        <p:txBody>
          <a:bodyPr/>
          <a:lstStyle/>
          <a:p>
            <a:fld id="{D97796F3-2FB1-46A2-AE64-1292B26F71DA}" type="slidenum">
              <a:rPr lang="zh-CN" altLang="en-US" smtClean="0"/>
              <a:t>26</a:t>
            </a:fld>
            <a:endParaRPr lang="zh-CN" altLang="en-US"/>
          </a:p>
        </p:txBody>
      </p:sp>
    </p:spTree>
    <p:extLst>
      <p:ext uri="{BB962C8B-B14F-4D97-AF65-F5344CB8AC3E}">
        <p14:creationId xmlns:p14="http://schemas.microsoft.com/office/powerpoint/2010/main" val="18095669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我的报告到此结束，请各位老师批评指正</a:t>
            </a:r>
          </a:p>
        </p:txBody>
      </p:sp>
      <p:sp>
        <p:nvSpPr>
          <p:cNvPr id="4" name="灯片编号占位符 3"/>
          <p:cNvSpPr>
            <a:spLocks noGrp="1"/>
          </p:cNvSpPr>
          <p:nvPr>
            <p:ph type="sldNum" sz="quarter" idx="5"/>
          </p:nvPr>
        </p:nvSpPr>
        <p:spPr/>
        <p:txBody>
          <a:bodyPr/>
          <a:lstStyle/>
          <a:p>
            <a:fld id="{62512299-E8CB-44DE-84D4-299E60AF09F6}" type="slidenum">
              <a:rPr lang="zh-CN" altLang="en-US" smtClean="0"/>
              <a:t>27</a:t>
            </a:fld>
            <a:endParaRPr lang="zh-CN" altLang="en-US"/>
          </a:p>
        </p:txBody>
      </p:sp>
    </p:spTree>
    <p:extLst>
      <p:ext uri="{BB962C8B-B14F-4D97-AF65-F5344CB8AC3E}">
        <p14:creationId xmlns:p14="http://schemas.microsoft.com/office/powerpoint/2010/main" val="38070104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之前语音的文本信息大多通过人工标注获得，对此存在耗时长、标注缺乏一致性的缺点。因此这篇文章的目的便在于</a:t>
            </a:r>
          </a:p>
        </p:txBody>
      </p:sp>
      <p:sp>
        <p:nvSpPr>
          <p:cNvPr id="4" name="灯片编号占位符 3"/>
          <p:cNvSpPr>
            <a:spLocks noGrp="1"/>
          </p:cNvSpPr>
          <p:nvPr>
            <p:ph type="sldNum" sz="quarter" idx="5"/>
          </p:nvPr>
        </p:nvSpPr>
        <p:spPr/>
        <p:txBody>
          <a:bodyPr/>
          <a:lstStyle/>
          <a:p>
            <a:fld id="{D97796F3-2FB1-46A2-AE64-1292B26F71DA}" type="slidenum">
              <a:rPr lang="zh-CN" altLang="en-US" smtClean="0"/>
              <a:t>28</a:t>
            </a:fld>
            <a:endParaRPr lang="zh-CN" altLang="en-US"/>
          </a:p>
        </p:txBody>
      </p:sp>
    </p:spTree>
    <p:extLst>
      <p:ext uri="{BB962C8B-B14F-4D97-AF65-F5344CB8AC3E}">
        <p14:creationId xmlns:p14="http://schemas.microsoft.com/office/powerpoint/2010/main" val="1953762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这篇论文的工作是韵律标注，研究内容是语音那边的，但实际上可以作为多模态的序列标注问题来看待。选择这篇文章，是因为它在解决两个长度相差悬殊的序列如何对齐方面提供了一个解决方案</a:t>
            </a:r>
          </a:p>
        </p:txBody>
      </p:sp>
      <p:sp>
        <p:nvSpPr>
          <p:cNvPr id="4" name="灯片编号占位符 3"/>
          <p:cNvSpPr>
            <a:spLocks noGrp="1"/>
          </p:cNvSpPr>
          <p:nvPr>
            <p:ph type="sldNum" sz="quarter" idx="5"/>
          </p:nvPr>
        </p:nvSpPr>
        <p:spPr/>
        <p:txBody>
          <a:bodyPr/>
          <a:lstStyle/>
          <a:p>
            <a:fld id="{62512299-E8CB-44DE-84D4-299E60AF09F6}" type="slidenum">
              <a:rPr lang="zh-CN" altLang="en-US" smtClean="0"/>
              <a:t>3</a:t>
            </a:fld>
            <a:endParaRPr lang="zh-CN" altLang="en-US"/>
          </a:p>
        </p:txBody>
      </p:sp>
    </p:spTree>
    <p:extLst>
      <p:ext uri="{BB962C8B-B14F-4D97-AF65-F5344CB8AC3E}">
        <p14:creationId xmlns:p14="http://schemas.microsoft.com/office/powerpoint/2010/main" val="1965598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这项工作充当</a:t>
            </a:r>
            <a:r>
              <a:rPr lang="en-US" altLang="zh-CN" dirty="0"/>
              <a:t>TTS</a:t>
            </a:r>
            <a:r>
              <a:rPr lang="zh-CN" altLang="en-US" dirty="0"/>
              <a:t>的前端，为</a:t>
            </a:r>
            <a:r>
              <a:rPr lang="en-US" altLang="zh-CN" dirty="0"/>
              <a:t>TTS</a:t>
            </a:r>
            <a:r>
              <a:rPr lang="zh-CN" altLang="en-US" dirty="0"/>
              <a:t>提供韵律，也就是停顿信息。韵律的分类一共有五种类别，从上到下停顿的时间依次增加</a:t>
            </a:r>
          </a:p>
        </p:txBody>
      </p:sp>
      <p:sp>
        <p:nvSpPr>
          <p:cNvPr id="4" name="灯片编号占位符 3"/>
          <p:cNvSpPr>
            <a:spLocks noGrp="1"/>
          </p:cNvSpPr>
          <p:nvPr>
            <p:ph type="sldNum" sz="quarter" idx="5"/>
          </p:nvPr>
        </p:nvSpPr>
        <p:spPr/>
        <p:txBody>
          <a:bodyPr/>
          <a:lstStyle/>
          <a:p>
            <a:fld id="{D97796F3-2FB1-46A2-AE64-1292B26F71DA}" type="slidenum">
              <a:rPr lang="zh-CN" altLang="en-US" smtClean="0"/>
              <a:t>4</a:t>
            </a:fld>
            <a:endParaRPr lang="zh-CN" altLang="en-US"/>
          </a:p>
        </p:txBody>
      </p:sp>
    </p:spTree>
    <p:extLst>
      <p:ext uri="{BB962C8B-B14F-4D97-AF65-F5344CB8AC3E}">
        <p14:creationId xmlns:p14="http://schemas.microsoft.com/office/powerpoint/2010/main" val="1913689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之前语音的文本信息大多通过人工标注获得，对此存在耗时长、标注缺乏一致性的缺点。因此这篇文章的目的便在于使用自动化的方式降低标注成本并增强标注的一致性</a:t>
            </a:r>
          </a:p>
        </p:txBody>
      </p:sp>
      <p:sp>
        <p:nvSpPr>
          <p:cNvPr id="4" name="灯片编号占位符 3"/>
          <p:cNvSpPr>
            <a:spLocks noGrp="1"/>
          </p:cNvSpPr>
          <p:nvPr>
            <p:ph type="sldNum" sz="quarter" idx="5"/>
          </p:nvPr>
        </p:nvSpPr>
        <p:spPr/>
        <p:txBody>
          <a:bodyPr/>
          <a:lstStyle/>
          <a:p>
            <a:fld id="{D97796F3-2FB1-46A2-AE64-1292B26F71DA}" type="slidenum">
              <a:rPr lang="zh-CN" altLang="en-US" smtClean="0"/>
              <a:t>5</a:t>
            </a:fld>
            <a:endParaRPr lang="zh-CN" altLang="en-US"/>
          </a:p>
        </p:txBody>
      </p:sp>
    </p:spTree>
    <p:extLst>
      <p:ext uri="{BB962C8B-B14F-4D97-AF65-F5344CB8AC3E}">
        <p14:creationId xmlns:p14="http://schemas.microsoft.com/office/powerpoint/2010/main" val="3751208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为了更好的对韵律进行标注，所以这项工作联合使用了文本和音频信息来标注韵律边界，所以它实际上是一个多模态任务。</a:t>
            </a:r>
          </a:p>
        </p:txBody>
      </p:sp>
      <p:sp>
        <p:nvSpPr>
          <p:cNvPr id="4" name="灯片编号占位符 3"/>
          <p:cNvSpPr>
            <a:spLocks noGrp="1"/>
          </p:cNvSpPr>
          <p:nvPr>
            <p:ph type="sldNum" sz="quarter" idx="5"/>
          </p:nvPr>
        </p:nvSpPr>
        <p:spPr/>
        <p:txBody>
          <a:bodyPr/>
          <a:lstStyle/>
          <a:p>
            <a:fld id="{D97796F3-2FB1-46A2-AE64-1292B26F71DA}" type="slidenum">
              <a:rPr lang="zh-CN" altLang="en-US" smtClean="0"/>
              <a:t>6</a:t>
            </a:fld>
            <a:endParaRPr lang="zh-CN" altLang="en-US"/>
          </a:p>
        </p:txBody>
      </p:sp>
    </p:spTree>
    <p:extLst>
      <p:ext uri="{BB962C8B-B14F-4D97-AF65-F5344CB8AC3E}">
        <p14:creationId xmlns:p14="http://schemas.microsoft.com/office/powerpoint/2010/main" val="3957384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工作的难点便在于，尽管描述同一事物，但音频的长度远大于文本的长度，二者很难对齐。对此这篇论文提出的解决方案是，二者独立进行编码，最后再进行融合</a:t>
            </a:r>
          </a:p>
        </p:txBody>
      </p:sp>
      <p:sp>
        <p:nvSpPr>
          <p:cNvPr id="4" name="灯片编号占位符 3"/>
          <p:cNvSpPr>
            <a:spLocks noGrp="1"/>
          </p:cNvSpPr>
          <p:nvPr>
            <p:ph type="sldNum" sz="quarter" idx="5"/>
          </p:nvPr>
        </p:nvSpPr>
        <p:spPr/>
        <p:txBody>
          <a:bodyPr/>
          <a:lstStyle/>
          <a:p>
            <a:fld id="{D97796F3-2FB1-46A2-AE64-1292B26F71DA}" type="slidenum">
              <a:rPr lang="zh-CN" altLang="en-US" smtClean="0"/>
              <a:t>7</a:t>
            </a:fld>
            <a:endParaRPr lang="zh-CN" altLang="en-US"/>
          </a:p>
        </p:txBody>
      </p:sp>
    </p:spTree>
    <p:extLst>
      <p:ext uri="{BB962C8B-B14F-4D97-AF65-F5344CB8AC3E}">
        <p14:creationId xmlns:p14="http://schemas.microsoft.com/office/powerpoint/2010/main" val="2277550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模型由三部分组成，</a:t>
            </a:r>
            <a:r>
              <a:rPr lang="en-US" altLang="zh-CN" dirty="0"/>
              <a:t>Text Encoder</a:t>
            </a:r>
            <a:r>
              <a:rPr lang="zh-CN" altLang="en-US" dirty="0"/>
              <a:t>，</a:t>
            </a:r>
            <a:r>
              <a:rPr lang="en-US" altLang="zh-CN" dirty="0"/>
              <a:t>Audio Encoder</a:t>
            </a:r>
            <a:r>
              <a:rPr lang="zh-CN" altLang="en-US" dirty="0"/>
              <a:t>以及最后的多模态融合编码器</a:t>
            </a:r>
          </a:p>
        </p:txBody>
      </p:sp>
      <p:sp>
        <p:nvSpPr>
          <p:cNvPr id="4" name="灯片编号占位符 3"/>
          <p:cNvSpPr>
            <a:spLocks noGrp="1"/>
          </p:cNvSpPr>
          <p:nvPr>
            <p:ph type="sldNum" sz="quarter" idx="5"/>
          </p:nvPr>
        </p:nvSpPr>
        <p:spPr/>
        <p:txBody>
          <a:bodyPr/>
          <a:lstStyle/>
          <a:p>
            <a:fld id="{D97796F3-2FB1-46A2-AE64-1292B26F71DA}" type="slidenum">
              <a:rPr lang="zh-CN" altLang="en-US" smtClean="0"/>
              <a:t>8</a:t>
            </a:fld>
            <a:endParaRPr lang="zh-CN" altLang="en-US"/>
          </a:p>
        </p:txBody>
      </p:sp>
    </p:spTree>
    <p:extLst>
      <p:ext uri="{BB962C8B-B14F-4D97-AF65-F5344CB8AC3E}">
        <p14:creationId xmlns:p14="http://schemas.microsoft.com/office/powerpoint/2010/main" val="2254250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Text Encoder</a:t>
            </a:r>
            <a:r>
              <a:rPr lang="zh-CN" altLang="en-US" dirty="0"/>
              <a:t>就是简单的</a:t>
            </a:r>
            <a:r>
              <a:rPr lang="en-US" altLang="zh-CN" dirty="0"/>
              <a:t>BERT</a:t>
            </a:r>
            <a:r>
              <a:rPr lang="zh-CN" altLang="en-US" dirty="0"/>
              <a:t>，</a:t>
            </a:r>
            <a:r>
              <a:rPr lang="en-US" altLang="zh-CN" dirty="0"/>
              <a:t>Audio Encoder</a:t>
            </a:r>
            <a:r>
              <a:rPr lang="zh-CN" altLang="en-US" dirty="0"/>
              <a:t>它用了三种提取器，这里不再展开</a:t>
            </a:r>
          </a:p>
        </p:txBody>
      </p:sp>
      <p:sp>
        <p:nvSpPr>
          <p:cNvPr id="4" name="灯片编号占位符 3"/>
          <p:cNvSpPr>
            <a:spLocks noGrp="1"/>
          </p:cNvSpPr>
          <p:nvPr>
            <p:ph type="sldNum" sz="quarter" idx="5"/>
          </p:nvPr>
        </p:nvSpPr>
        <p:spPr/>
        <p:txBody>
          <a:bodyPr/>
          <a:lstStyle/>
          <a:p>
            <a:fld id="{D97796F3-2FB1-46A2-AE64-1292B26F71DA}" type="slidenum">
              <a:rPr lang="zh-CN" altLang="en-US" smtClean="0"/>
              <a:t>9</a:t>
            </a:fld>
            <a:endParaRPr lang="zh-CN" altLang="en-US"/>
          </a:p>
        </p:txBody>
      </p:sp>
    </p:spTree>
    <p:extLst>
      <p:ext uri="{BB962C8B-B14F-4D97-AF65-F5344CB8AC3E}">
        <p14:creationId xmlns:p14="http://schemas.microsoft.com/office/powerpoint/2010/main" val="30649316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4.jpeg"/><Relationship Id="rId4" Type="http://schemas.openxmlformats.org/officeDocument/2006/relationships/image" Target="../media/image9.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20">
            <a:extLst>
              <a:ext uri="{FF2B5EF4-FFF2-40B4-BE49-F238E27FC236}">
                <a16:creationId xmlns:a16="http://schemas.microsoft.com/office/drawing/2014/main" id="{831D5E68-E5D8-0932-132A-E89F7CC87191}"/>
              </a:ext>
            </a:extLst>
          </p:cNvPr>
          <p:cNvPicPr>
            <a:picLocks noChangeAspect="1" noChangeArrowheads="1"/>
          </p:cNvPicPr>
          <p:nvPr/>
        </p:nvPicPr>
        <p:blipFill>
          <a:blip r:embed="rId2">
            <a:clrChange>
              <a:clrFrom>
                <a:srgbClr val="F8FDFF"/>
              </a:clrFrom>
              <a:clrTo>
                <a:srgbClr val="F8FDFF">
                  <a:alpha val="0"/>
                </a:srgbClr>
              </a:clrTo>
            </a:clrChange>
            <a:extLst>
              <a:ext uri="{28A0092B-C50C-407E-A947-70E740481C1C}">
                <a14:useLocalDpi xmlns:a14="http://schemas.microsoft.com/office/drawing/2010/main" val="0"/>
              </a:ext>
            </a:extLst>
          </a:blip>
          <a:srcRect/>
          <a:stretch>
            <a:fillRect/>
          </a:stretch>
        </p:blipFill>
        <p:spPr bwMode="auto">
          <a:xfrm>
            <a:off x="9748838" y="190500"/>
            <a:ext cx="2125662"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8">
            <a:extLst>
              <a:ext uri="{FF2B5EF4-FFF2-40B4-BE49-F238E27FC236}">
                <a16:creationId xmlns:a16="http://schemas.microsoft.com/office/drawing/2014/main" id="{B57B5DA0-1B2C-28C9-85A9-467C927045E3}"/>
              </a:ext>
            </a:extLst>
          </p:cNvPr>
          <p:cNvGrpSpPr>
            <a:grpSpLocks/>
          </p:cNvGrpSpPr>
          <p:nvPr/>
        </p:nvGrpSpPr>
        <p:grpSpPr bwMode="auto">
          <a:xfrm>
            <a:off x="0" y="703263"/>
            <a:ext cx="368300" cy="415925"/>
            <a:chOff x="0" y="702885"/>
            <a:chExt cx="367754" cy="416560"/>
          </a:xfrm>
        </p:grpSpPr>
        <p:pic>
          <p:nvPicPr>
            <p:cNvPr id="6" name="图片 9">
              <a:extLst>
                <a:ext uri="{FF2B5EF4-FFF2-40B4-BE49-F238E27FC236}">
                  <a16:creationId xmlns:a16="http://schemas.microsoft.com/office/drawing/2014/main" id="{F5F9D519-BD16-4C36-1FA4-7FF7B56EFC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02885"/>
              <a:ext cx="325120" cy="416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10">
              <a:extLst>
                <a:ext uri="{FF2B5EF4-FFF2-40B4-BE49-F238E27FC236}">
                  <a16:creationId xmlns:a16="http://schemas.microsoft.com/office/drawing/2014/main" id="{AAB8AC79-A650-31AA-E977-4741A4DD93A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354" y="771300"/>
              <a:ext cx="86400" cy="2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图片 7" descr="哈工大logo">
            <a:extLst>
              <a:ext uri="{FF2B5EF4-FFF2-40B4-BE49-F238E27FC236}">
                <a16:creationId xmlns:a16="http://schemas.microsoft.com/office/drawing/2014/main" id="{BA61E243-D5E2-91AF-815C-AA724772E0D7}"/>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0" y="738188"/>
            <a:ext cx="403225"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p:nvPr>
        </p:nvSpPr>
        <p:spPr>
          <a:xfrm>
            <a:off x="914401" y="2130425"/>
            <a:ext cx="10363200" cy="1470026"/>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1" cy="1752600"/>
          </a:xfr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8565"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800" indent="0" algn="ctr">
              <a:buNone/>
              <a:defRPr>
                <a:solidFill>
                  <a:schemeClr val="tx1">
                    <a:tint val="75000"/>
                  </a:schemeClr>
                </a:solidFill>
              </a:defRPr>
            </a:lvl9pPr>
          </a:lstStyle>
          <a:p>
            <a:r>
              <a:rPr lang="zh-CN" altLang="en-US" noProof="1"/>
              <a:t>单击此处编辑母版副标题样式</a:t>
            </a:r>
          </a:p>
        </p:txBody>
      </p:sp>
      <p:sp>
        <p:nvSpPr>
          <p:cNvPr id="9" name="日期占位符 3">
            <a:extLst>
              <a:ext uri="{FF2B5EF4-FFF2-40B4-BE49-F238E27FC236}">
                <a16:creationId xmlns:a16="http://schemas.microsoft.com/office/drawing/2014/main" id="{1888CA4F-F4B9-2400-BDF3-B020E2074D24}"/>
              </a:ext>
            </a:extLst>
          </p:cNvPr>
          <p:cNvSpPr>
            <a:spLocks noGrp="1"/>
          </p:cNvSpPr>
          <p:nvPr>
            <p:ph type="dt" sz="half" idx="10"/>
          </p:nvPr>
        </p:nvSpPr>
        <p:spPr/>
        <p:txBody>
          <a:bodyPr/>
          <a:lstStyle>
            <a:lvl1pPr>
              <a:defRPr/>
            </a:lvl1pPr>
          </a:lstStyle>
          <a:p>
            <a:fld id="{1DE29DCA-9A2F-4177-B861-9AD610F084D8}" type="datetimeFigureOut">
              <a:rPr lang="zh-CN" altLang="en-US" smtClean="0"/>
              <a:t>2022/5/6</a:t>
            </a:fld>
            <a:endParaRPr lang="zh-CN" altLang="en-US"/>
          </a:p>
        </p:txBody>
      </p:sp>
      <p:sp>
        <p:nvSpPr>
          <p:cNvPr id="10" name="页脚占位符 4">
            <a:extLst>
              <a:ext uri="{FF2B5EF4-FFF2-40B4-BE49-F238E27FC236}">
                <a16:creationId xmlns:a16="http://schemas.microsoft.com/office/drawing/2014/main" id="{364D0754-28B8-3223-3E06-2D0876494D95}"/>
              </a:ext>
            </a:extLst>
          </p:cNvPr>
          <p:cNvSpPr>
            <a:spLocks noGrp="1"/>
          </p:cNvSpPr>
          <p:nvPr>
            <p:ph type="ftr" sz="quarter" idx="11"/>
          </p:nvPr>
        </p:nvSpPr>
        <p:spPr/>
        <p:txBody>
          <a:bodyPr/>
          <a:lstStyle>
            <a:lvl1pPr>
              <a:defRPr/>
            </a:lvl1pPr>
          </a:lstStyle>
          <a:p>
            <a:endParaRPr lang="zh-CN" altLang="en-US"/>
          </a:p>
        </p:txBody>
      </p:sp>
      <p:sp>
        <p:nvSpPr>
          <p:cNvPr id="11" name="灯片编号占位符 5">
            <a:extLst>
              <a:ext uri="{FF2B5EF4-FFF2-40B4-BE49-F238E27FC236}">
                <a16:creationId xmlns:a16="http://schemas.microsoft.com/office/drawing/2014/main" id="{36F38E19-BAD6-124D-F6BB-7D2E8F6A1CD5}"/>
              </a:ext>
            </a:extLst>
          </p:cNvPr>
          <p:cNvSpPr>
            <a:spLocks noGrp="1"/>
          </p:cNvSpPr>
          <p:nvPr>
            <p:ph type="sldNum" sz="quarter" idx="12"/>
          </p:nvPr>
        </p:nvSpPr>
        <p:spPr/>
        <p:txBody>
          <a:bodyPr/>
          <a:lstStyle>
            <a:lvl1pPr>
              <a:defRPr/>
            </a:lvl1pPr>
          </a:lstStyle>
          <a:p>
            <a:fld id="{0DB5348F-3189-483F-8129-F4BBDDF39989}" type="slidenum">
              <a:rPr lang="zh-CN" altLang="en-US" smtClean="0"/>
              <a:t>‹#›</a:t>
            </a:fld>
            <a:endParaRPr lang="zh-CN" altLang="en-US"/>
          </a:p>
        </p:txBody>
      </p:sp>
    </p:spTree>
    <p:extLst>
      <p:ext uri="{BB962C8B-B14F-4D97-AF65-F5344CB8AC3E}">
        <p14:creationId xmlns:p14="http://schemas.microsoft.com/office/powerpoint/2010/main" val="1105795599"/>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grpSp>
        <p:nvGrpSpPr>
          <p:cNvPr id="4" name="组合 8">
            <a:extLst>
              <a:ext uri="{FF2B5EF4-FFF2-40B4-BE49-F238E27FC236}">
                <a16:creationId xmlns:a16="http://schemas.microsoft.com/office/drawing/2014/main" id="{24BBEBE3-80B4-6AD9-920F-9CCA40A8D15F}"/>
              </a:ext>
            </a:extLst>
          </p:cNvPr>
          <p:cNvGrpSpPr>
            <a:grpSpLocks/>
          </p:cNvGrpSpPr>
          <p:nvPr/>
        </p:nvGrpSpPr>
        <p:grpSpPr bwMode="auto">
          <a:xfrm>
            <a:off x="0" y="703263"/>
            <a:ext cx="368300" cy="415925"/>
            <a:chOff x="0" y="702885"/>
            <a:chExt cx="367754" cy="416560"/>
          </a:xfrm>
        </p:grpSpPr>
        <p:pic>
          <p:nvPicPr>
            <p:cNvPr id="5" name="图片 9">
              <a:extLst>
                <a:ext uri="{FF2B5EF4-FFF2-40B4-BE49-F238E27FC236}">
                  <a16:creationId xmlns:a16="http://schemas.microsoft.com/office/drawing/2014/main" id="{FF16ACEE-BF36-D4B4-2CF9-EBDD30378C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2885"/>
              <a:ext cx="325120" cy="416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10">
              <a:extLst>
                <a:ext uri="{FF2B5EF4-FFF2-40B4-BE49-F238E27FC236}">
                  <a16:creationId xmlns:a16="http://schemas.microsoft.com/office/drawing/2014/main" id="{8CCF2516-0AFE-3704-6BAD-0C5CEAC3E5C3}"/>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354" y="771300"/>
              <a:ext cx="86400" cy="2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 name="图片 15" descr="哈工大logo">
            <a:extLst>
              <a:ext uri="{FF2B5EF4-FFF2-40B4-BE49-F238E27FC236}">
                <a16:creationId xmlns:a16="http://schemas.microsoft.com/office/drawing/2014/main" id="{42361F43-512F-AA58-99C7-AF5A342CAD47}"/>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0" y="738188"/>
            <a:ext cx="403225"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20">
            <a:extLst>
              <a:ext uri="{FF2B5EF4-FFF2-40B4-BE49-F238E27FC236}">
                <a16:creationId xmlns:a16="http://schemas.microsoft.com/office/drawing/2014/main" id="{AC3C206F-1A94-6F3A-BDF0-06F8D66F65FA}"/>
              </a:ext>
            </a:extLst>
          </p:cNvPr>
          <p:cNvPicPr>
            <a:picLocks noChangeAspect="1" noChangeArrowheads="1"/>
          </p:cNvPicPr>
          <p:nvPr/>
        </p:nvPicPr>
        <p:blipFill>
          <a:blip r:embed="rId4">
            <a:clrChange>
              <a:clrFrom>
                <a:srgbClr val="F8FDFF"/>
              </a:clrFrom>
              <a:clrTo>
                <a:srgbClr val="F8FDFF">
                  <a:alpha val="0"/>
                </a:srgbClr>
              </a:clrTo>
            </a:clrChange>
            <a:extLst>
              <a:ext uri="{28A0092B-C50C-407E-A947-70E740481C1C}">
                <a14:useLocalDpi xmlns:a14="http://schemas.microsoft.com/office/drawing/2010/main" val="0"/>
              </a:ext>
            </a:extLst>
          </a:blip>
          <a:srcRect/>
          <a:stretch>
            <a:fillRect/>
          </a:stretch>
        </p:blipFill>
        <p:spPr bwMode="auto">
          <a:xfrm>
            <a:off x="9748838" y="190500"/>
            <a:ext cx="2125662"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9" name="日期占位符 3">
            <a:extLst>
              <a:ext uri="{FF2B5EF4-FFF2-40B4-BE49-F238E27FC236}">
                <a16:creationId xmlns:a16="http://schemas.microsoft.com/office/drawing/2014/main" id="{B1C96A9D-3671-F318-26E4-6D772D12BBC6}"/>
              </a:ext>
            </a:extLst>
          </p:cNvPr>
          <p:cNvSpPr>
            <a:spLocks noGrp="1"/>
          </p:cNvSpPr>
          <p:nvPr>
            <p:ph type="dt" sz="half" idx="10"/>
          </p:nvPr>
        </p:nvSpPr>
        <p:spPr/>
        <p:txBody>
          <a:bodyPr/>
          <a:lstStyle>
            <a:lvl1pPr>
              <a:defRPr/>
            </a:lvl1pPr>
          </a:lstStyle>
          <a:p>
            <a:fld id="{1DE29DCA-9A2F-4177-B861-9AD610F084D8}" type="datetimeFigureOut">
              <a:rPr lang="zh-CN" altLang="en-US" smtClean="0"/>
              <a:t>2022/5/6</a:t>
            </a:fld>
            <a:endParaRPr lang="zh-CN" altLang="en-US"/>
          </a:p>
        </p:txBody>
      </p:sp>
      <p:sp>
        <p:nvSpPr>
          <p:cNvPr id="10" name="页脚占位符 4">
            <a:extLst>
              <a:ext uri="{FF2B5EF4-FFF2-40B4-BE49-F238E27FC236}">
                <a16:creationId xmlns:a16="http://schemas.microsoft.com/office/drawing/2014/main" id="{1F02FCF5-38E1-79A7-FDD7-4ED50528BC09}"/>
              </a:ext>
            </a:extLst>
          </p:cNvPr>
          <p:cNvSpPr>
            <a:spLocks noGrp="1"/>
          </p:cNvSpPr>
          <p:nvPr>
            <p:ph type="ftr" sz="quarter" idx="11"/>
          </p:nvPr>
        </p:nvSpPr>
        <p:spPr/>
        <p:txBody>
          <a:bodyPr/>
          <a:lstStyle>
            <a:lvl1pPr>
              <a:defRPr/>
            </a:lvl1pPr>
          </a:lstStyle>
          <a:p>
            <a:endParaRPr lang="zh-CN" altLang="en-US"/>
          </a:p>
        </p:txBody>
      </p:sp>
      <p:sp>
        <p:nvSpPr>
          <p:cNvPr id="11" name="灯片编号占位符 5">
            <a:extLst>
              <a:ext uri="{FF2B5EF4-FFF2-40B4-BE49-F238E27FC236}">
                <a16:creationId xmlns:a16="http://schemas.microsoft.com/office/drawing/2014/main" id="{2AFE93BD-E277-51CB-E2E3-B06AA6FD6732}"/>
              </a:ext>
            </a:extLst>
          </p:cNvPr>
          <p:cNvSpPr>
            <a:spLocks noGrp="1"/>
          </p:cNvSpPr>
          <p:nvPr>
            <p:ph type="sldNum" sz="quarter" idx="12"/>
          </p:nvPr>
        </p:nvSpPr>
        <p:spPr/>
        <p:txBody>
          <a:bodyPr/>
          <a:lstStyle>
            <a:lvl1pPr>
              <a:defRPr/>
            </a:lvl1pPr>
          </a:lstStyle>
          <a:p>
            <a:fld id="{0DB5348F-3189-483F-8129-F4BBDDF39989}" type="slidenum">
              <a:rPr lang="zh-CN" altLang="en-US" smtClean="0"/>
              <a:t>‹#›</a:t>
            </a:fld>
            <a:endParaRPr lang="zh-CN" altLang="en-US"/>
          </a:p>
        </p:txBody>
      </p:sp>
    </p:spTree>
    <p:extLst>
      <p:ext uri="{BB962C8B-B14F-4D97-AF65-F5344CB8AC3E}">
        <p14:creationId xmlns:p14="http://schemas.microsoft.com/office/powerpoint/2010/main" val="1606281658"/>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grpSp>
        <p:nvGrpSpPr>
          <p:cNvPr id="4" name="组合 8">
            <a:extLst>
              <a:ext uri="{FF2B5EF4-FFF2-40B4-BE49-F238E27FC236}">
                <a16:creationId xmlns:a16="http://schemas.microsoft.com/office/drawing/2014/main" id="{E1B1F2C2-7F2B-D393-68B7-20E9061D1159}"/>
              </a:ext>
            </a:extLst>
          </p:cNvPr>
          <p:cNvGrpSpPr>
            <a:grpSpLocks/>
          </p:cNvGrpSpPr>
          <p:nvPr/>
        </p:nvGrpSpPr>
        <p:grpSpPr bwMode="auto">
          <a:xfrm>
            <a:off x="0" y="703263"/>
            <a:ext cx="368300" cy="415925"/>
            <a:chOff x="0" y="702885"/>
            <a:chExt cx="367754" cy="416560"/>
          </a:xfrm>
        </p:grpSpPr>
        <p:pic>
          <p:nvPicPr>
            <p:cNvPr id="5" name="图片 9">
              <a:extLst>
                <a:ext uri="{FF2B5EF4-FFF2-40B4-BE49-F238E27FC236}">
                  <a16:creationId xmlns:a16="http://schemas.microsoft.com/office/drawing/2014/main" id="{70D992FB-F91A-1FEF-3BB2-733E097288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2885"/>
              <a:ext cx="325120" cy="416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10">
              <a:extLst>
                <a:ext uri="{FF2B5EF4-FFF2-40B4-BE49-F238E27FC236}">
                  <a16:creationId xmlns:a16="http://schemas.microsoft.com/office/drawing/2014/main" id="{7E6F0CA5-9350-E112-1795-2B5BE0D834B8}"/>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354" y="771300"/>
              <a:ext cx="86400" cy="2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 name="图片 15" descr="哈工大logo">
            <a:extLst>
              <a:ext uri="{FF2B5EF4-FFF2-40B4-BE49-F238E27FC236}">
                <a16:creationId xmlns:a16="http://schemas.microsoft.com/office/drawing/2014/main" id="{4A107B25-5F44-4FE0-D1B8-B0B8998C6533}"/>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0" y="738188"/>
            <a:ext cx="403225"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20">
            <a:extLst>
              <a:ext uri="{FF2B5EF4-FFF2-40B4-BE49-F238E27FC236}">
                <a16:creationId xmlns:a16="http://schemas.microsoft.com/office/drawing/2014/main" id="{9E8FEEDC-281A-7C01-EF52-CC0534CDF66C}"/>
              </a:ext>
            </a:extLst>
          </p:cNvPr>
          <p:cNvPicPr>
            <a:picLocks noChangeAspect="1" noChangeArrowheads="1"/>
          </p:cNvPicPr>
          <p:nvPr/>
        </p:nvPicPr>
        <p:blipFill>
          <a:blip r:embed="rId4">
            <a:clrChange>
              <a:clrFrom>
                <a:srgbClr val="F8FDFF"/>
              </a:clrFrom>
              <a:clrTo>
                <a:srgbClr val="F8FDFF">
                  <a:alpha val="0"/>
                </a:srgbClr>
              </a:clrTo>
            </a:clrChange>
            <a:extLst>
              <a:ext uri="{28A0092B-C50C-407E-A947-70E740481C1C}">
                <a14:useLocalDpi xmlns:a14="http://schemas.microsoft.com/office/drawing/2010/main" val="0"/>
              </a:ext>
            </a:extLst>
          </a:blip>
          <a:srcRect/>
          <a:stretch>
            <a:fillRect/>
          </a:stretch>
        </p:blipFill>
        <p:spPr bwMode="auto">
          <a:xfrm>
            <a:off x="9748838" y="190500"/>
            <a:ext cx="2125662"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竖排标题 1"/>
          <p:cNvSpPr>
            <a:spLocks noGrp="1"/>
          </p:cNvSpPr>
          <p:nvPr>
            <p:ph type="title" orient="vert"/>
          </p:nvPr>
        </p:nvSpPr>
        <p:spPr>
          <a:xfrm>
            <a:off x="8839200" y="206375"/>
            <a:ext cx="2743200" cy="4387851"/>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09600" y="206375"/>
            <a:ext cx="8026400" cy="4387851"/>
          </a:xfrm>
        </p:spPr>
        <p:txBody>
          <a:bodyPr vert="eaVert"/>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9" name="日期占位符 3">
            <a:extLst>
              <a:ext uri="{FF2B5EF4-FFF2-40B4-BE49-F238E27FC236}">
                <a16:creationId xmlns:a16="http://schemas.microsoft.com/office/drawing/2014/main" id="{4CCE7145-499F-0D23-C762-967DE41D97E0}"/>
              </a:ext>
            </a:extLst>
          </p:cNvPr>
          <p:cNvSpPr>
            <a:spLocks noGrp="1"/>
          </p:cNvSpPr>
          <p:nvPr>
            <p:ph type="dt" sz="half" idx="10"/>
          </p:nvPr>
        </p:nvSpPr>
        <p:spPr/>
        <p:txBody>
          <a:bodyPr/>
          <a:lstStyle>
            <a:lvl1pPr>
              <a:defRPr/>
            </a:lvl1pPr>
          </a:lstStyle>
          <a:p>
            <a:fld id="{1DE29DCA-9A2F-4177-B861-9AD610F084D8}" type="datetimeFigureOut">
              <a:rPr lang="zh-CN" altLang="en-US" smtClean="0"/>
              <a:t>2022/5/6</a:t>
            </a:fld>
            <a:endParaRPr lang="zh-CN" altLang="en-US"/>
          </a:p>
        </p:txBody>
      </p:sp>
      <p:sp>
        <p:nvSpPr>
          <p:cNvPr id="10" name="页脚占位符 4">
            <a:extLst>
              <a:ext uri="{FF2B5EF4-FFF2-40B4-BE49-F238E27FC236}">
                <a16:creationId xmlns:a16="http://schemas.microsoft.com/office/drawing/2014/main" id="{391AC2F4-0F89-C0C2-D231-0BD4208EBFE5}"/>
              </a:ext>
            </a:extLst>
          </p:cNvPr>
          <p:cNvSpPr>
            <a:spLocks noGrp="1"/>
          </p:cNvSpPr>
          <p:nvPr>
            <p:ph type="ftr" sz="quarter" idx="11"/>
          </p:nvPr>
        </p:nvSpPr>
        <p:spPr/>
        <p:txBody>
          <a:bodyPr/>
          <a:lstStyle>
            <a:lvl1pPr>
              <a:defRPr/>
            </a:lvl1pPr>
          </a:lstStyle>
          <a:p>
            <a:endParaRPr lang="zh-CN" altLang="en-US"/>
          </a:p>
        </p:txBody>
      </p:sp>
      <p:sp>
        <p:nvSpPr>
          <p:cNvPr id="11" name="灯片编号占位符 5">
            <a:extLst>
              <a:ext uri="{FF2B5EF4-FFF2-40B4-BE49-F238E27FC236}">
                <a16:creationId xmlns:a16="http://schemas.microsoft.com/office/drawing/2014/main" id="{1ADE1932-25F8-402D-4DF4-008E06C423BE}"/>
              </a:ext>
            </a:extLst>
          </p:cNvPr>
          <p:cNvSpPr>
            <a:spLocks noGrp="1"/>
          </p:cNvSpPr>
          <p:nvPr>
            <p:ph type="sldNum" sz="quarter" idx="12"/>
          </p:nvPr>
        </p:nvSpPr>
        <p:spPr/>
        <p:txBody>
          <a:bodyPr/>
          <a:lstStyle>
            <a:lvl1pPr>
              <a:defRPr/>
            </a:lvl1pPr>
          </a:lstStyle>
          <a:p>
            <a:fld id="{0DB5348F-3189-483F-8129-F4BBDDF39989}" type="slidenum">
              <a:rPr lang="zh-CN" altLang="en-US" smtClean="0"/>
              <a:t>‹#›</a:t>
            </a:fld>
            <a:endParaRPr lang="zh-CN" altLang="en-US"/>
          </a:p>
        </p:txBody>
      </p:sp>
    </p:spTree>
    <p:extLst>
      <p:ext uri="{BB962C8B-B14F-4D97-AF65-F5344CB8AC3E}">
        <p14:creationId xmlns:p14="http://schemas.microsoft.com/office/powerpoint/2010/main" val="1071015108"/>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1_章节标题">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600AD49-6719-A456-3D28-352C1380D708}"/>
              </a:ext>
            </a:extLst>
          </p:cNvPr>
          <p:cNvSpPr/>
          <p:nvPr/>
        </p:nvSpPr>
        <p:spPr>
          <a:xfrm>
            <a:off x="0" y="6570663"/>
            <a:ext cx="12192000" cy="287337"/>
          </a:xfrm>
          <a:prstGeom prst="rect">
            <a:avLst/>
          </a:prstGeom>
          <a:solidFill>
            <a:srgbClr val="8D0125"/>
          </a:solidFill>
          <a:ln>
            <a:solidFill>
              <a:srgbClr val="8D012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2300" noProof="1"/>
          </a:p>
        </p:txBody>
      </p:sp>
      <p:sp>
        <p:nvSpPr>
          <p:cNvPr id="3" name="任意多边形: 形状 2">
            <a:extLst>
              <a:ext uri="{FF2B5EF4-FFF2-40B4-BE49-F238E27FC236}">
                <a16:creationId xmlns:a16="http://schemas.microsoft.com/office/drawing/2014/main" id="{D7DFE3B4-FE93-B7D1-0CFB-23422311D376}"/>
              </a:ext>
            </a:extLst>
          </p:cNvPr>
          <p:cNvSpPr/>
          <p:nvPr/>
        </p:nvSpPr>
        <p:spPr>
          <a:xfrm flipH="1">
            <a:off x="0" y="-14288"/>
            <a:ext cx="12192000" cy="723901"/>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solidFill>
            <a:srgbClr val="8D0125"/>
          </a:solidFill>
          <a:ln>
            <a:solidFill>
              <a:srgbClr val="8D012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2300" noProof="1"/>
          </a:p>
        </p:txBody>
      </p:sp>
      <p:pic>
        <p:nvPicPr>
          <p:cNvPr id="4" name="图片 8">
            <a:extLst>
              <a:ext uri="{FF2B5EF4-FFF2-40B4-BE49-F238E27FC236}">
                <a16:creationId xmlns:a16="http://schemas.microsoft.com/office/drawing/2014/main" id="{609261C3-FFCB-2C60-3EB7-83E7D2F0F2D9}"/>
              </a:ext>
            </a:extLst>
          </p:cNvPr>
          <p:cNvPicPr>
            <a:picLocks noChangeAspect="1" noChangeArrowheads="1"/>
          </p:cNvPicPr>
          <p:nvPr/>
        </p:nvPicPr>
        <p:blipFill>
          <a:blip r:embed="rId2">
            <a:clrChange>
              <a:clrFrom>
                <a:srgbClr val="AE0C2A"/>
              </a:clrFrom>
              <a:clrTo>
                <a:srgbClr val="AE0C2A">
                  <a:alpha val="0"/>
                </a:srgbClr>
              </a:clrTo>
            </a:clrChange>
            <a:extLst>
              <a:ext uri="{28A0092B-C50C-407E-A947-70E740481C1C}">
                <a14:useLocalDpi xmlns:a14="http://schemas.microsoft.com/office/drawing/2010/main" val="0"/>
              </a:ext>
            </a:extLst>
          </a:blip>
          <a:srcRect/>
          <a:stretch>
            <a:fillRect/>
          </a:stretch>
        </p:blipFill>
        <p:spPr bwMode="auto">
          <a:xfrm>
            <a:off x="9901238" y="107950"/>
            <a:ext cx="2076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1" descr="图谱1">
            <a:extLst>
              <a:ext uri="{FF2B5EF4-FFF2-40B4-BE49-F238E27FC236}">
                <a16:creationId xmlns:a16="http://schemas.microsoft.com/office/drawing/2014/main" id="{89787852-B827-C525-43E5-89F01620DA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6800" y="155575"/>
            <a:ext cx="205898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2" descr="图片2">
            <a:extLst>
              <a:ext uri="{FF2B5EF4-FFF2-40B4-BE49-F238E27FC236}">
                <a16:creationId xmlns:a16="http://schemas.microsoft.com/office/drawing/2014/main" id="{92712A41-259B-DB3F-FAFF-A6E25654CA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506413"/>
            <a:ext cx="278130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4" descr="图片2">
            <a:extLst>
              <a:ext uri="{FF2B5EF4-FFF2-40B4-BE49-F238E27FC236}">
                <a16:creationId xmlns:a16="http://schemas.microsoft.com/office/drawing/2014/main" id="{EB913269-9623-5B20-4220-343705C0AD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36100" y="282575"/>
            <a:ext cx="28003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5">
            <a:extLst>
              <a:ext uri="{FF2B5EF4-FFF2-40B4-BE49-F238E27FC236}">
                <a16:creationId xmlns:a16="http://schemas.microsoft.com/office/drawing/2014/main" id="{2F4E90D8-CA18-496A-C026-B7ACBB6E98C1}"/>
              </a:ext>
            </a:extLst>
          </p:cNvPr>
          <p:cNvPicPr>
            <a:picLocks noChangeAspect="1" noChangeArrowheads="1"/>
          </p:cNvPicPr>
          <p:nvPr/>
        </p:nvPicPr>
        <p:blipFill>
          <a:blip r:embed="rId5">
            <a:clrChange>
              <a:clrFrom>
                <a:srgbClr val="F8FDFF"/>
              </a:clrFrom>
              <a:clrTo>
                <a:srgbClr val="F8FDFF">
                  <a:alpha val="0"/>
                </a:srgbClr>
              </a:clrTo>
            </a:clrChange>
            <a:extLst>
              <a:ext uri="{28A0092B-C50C-407E-A947-70E740481C1C}">
                <a14:useLocalDpi xmlns:a14="http://schemas.microsoft.com/office/drawing/2010/main" val="0"/>
              </a:ext>
            </a:extLst>
          </a:blip>
          <a:srcRect/>
          <a:stretch>
            <a:fillRect/>
          </a:stretch>
        </p:blipFill>
        <p:spPr bwMode="auto">
          <a:xfrm>
            <a:off x="9956800" y="330200"/>
            <a:ext cx="2125663"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9458537"/>
      </p:ext>
    </p:extLst>
  </p:cSld>
  <p:clrMapOvr>
    <a:masterClrMapping/>
  </p:clrMapOvr>
  <p:transition spd="slow" advTm="3000">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Picture 1510">
            <a:extLst>
              <a:ext uri="{FF2B5EF4-FFF2-40B4-BE49-F238E27FC236}">
                <a16:creationId xmlns:a16="http://schemas.microsoft.com/office/drawing/2014/main" id="{C9A149B4-C6F9-28FA-0D3F-B60CE8FC196B}"/>
              </a:ext>
            </a:extLst>
          </p:cNvPr>
          <p:cNvPicPr>
            <a:picLocks noChangeArrowheads="1"/>
          </p:cNvPicPr>
          <p:nvPr/>
        </p:nvPicPr>
        <p:blipFill>
          <a:blip r:embed="rId2" cstate="screen">
            <a:clrChange>
              <a:clrFrom>
                <a:srgbClr val="000000">
                  <a:alpha val="0"/>
                </a:srgbClr>
              </a:clrFrom>
              <a:clrTo>
                <a:srgbClr val="000000">
                  <a:alpha val="0"/>
                </a:srgbClr>
              </a:clrTo>
            </a:clrChange>
            <a:duotone>
              <a:schemeClr val="accent2">
                <a:shade val="45000"/>
                <a:satMod val="135000"/>
              </a:schemeClr>
              <a:prstClr val="white"/>
            </a:duotone>
          </a:blip>
          <a:srcRect/>
          <a:stretch>
            <a:fillRect/>
          </a:stretch>
        </p:blipFill>
        <p:spPr bwMode="auto">
          <a:xfrm rot="4320000" flipH="1">
            <a:off x="148919" y="3246222"/>
            <a:ext cx="3225713" cy="5154303"/>
          </a:xfrm>
          <a:prstGeom prst="rect">
            <a:avLst/>
          </a:prstGeom>
          <a:noFill/>
          <a:ln w="9525">
            <a:noFill/>
            <a:miter lim="800000"/>
            <a:headEnd/>
            <a:tailEnd/>
          </a:ln>
        </p:spPr>
      </p:pic>
      <p:pic>
        <p:nvPicPr>
          <p:cNvPr id="5" name="Picture 1510">
            <a:extLst>
              <a:ext uri="{FF2B5EF4-FFF2-40B4-BE49-F238E27FC236}">
                <a16:creationId xmlns:a16="http://schemas.microsoft.com/office/drawing/2014/main" id="{D9F9B07A-FB7A-1F75-541B-319E70F8376E}"/>
              </a:ext>
            </a:extLst>
          </p:cNvPr>
          <p:cNvPicPr>
            <a:picLocks noChangeArrowheads="1"/>
          </p:cNvPicPr>
          <p:nvPr/>
        </p:nvPicPr>
        <p:blipFill>
          <a:blip r:embed="rId3" cstate="screen">
            <a:clrChange>
              <a:clrFrom>
                <a:srgbClr val="000000">
                  <a:alpha val="0"/>
                </a:srgbClr>
              </a:clrFrom>
              <a:clrTo>
                <a:srgbClr val="000000">
                  <a:alpha val="0"/>
                </a:srgbClr>
              </a:clrTo>
            </a:clrChange>
            <a:duotone>
              <a:schemeClr val="accent2">
                <a:shade val="45000"/>
                <a:satMod val="135000"/>
              </a:schemeClr>
              <a:prstClr val="white"/>
            </a:duotone>
          </a:blip>
          <a:srcRect/>
          <a:stretch>
            <a:fillRect/>
          </a:stretch>
        </p:blipFill>
        <p:spPr bwMode="auto">
          <a:xfrm rot="16200000" flipH="1">
            <a:off x="8619771" y="-986871"/>
            <a:ext cx="3909161" cy="5425087"/>
          </a:xfrm>
          <a:prstGeom prst="rect">
            <a:avLst/>
          </a:prstGeom>
          <a:noFill/>
          <a:ln w="9525">
            <a:noFill/>
            <a:miter lim="800000"/>
            <a:headEnd/>
            <a:tailEnd/>
          </a:ln>
        </p:spPr>
      </p:pic>
      <p:pic>
        <p:nvPicPr>
          <p:cNvPr id="6" name="图片 8" descr="part素材.png">
            <a:extLst>
              <a:ext uri="{FF2B5EF4-FFF2-40B4-BE49-F238E27FC236}">
                <a16:creationId xmlns:a16="http://schemas.microsoft.com/office/drawing/2014/main" id="{DFFF7CE6-885A-519A-557B-116F6B6913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8113"/>
            <a:ext cx="449263"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组合 8">
            <a:extLst>
              <a:ext uri="{FF2B5EF4-FFF2-40B4-BE49-F238E27FC236}">
                <a16:creationId xmlns:a16="http://schemas.microsoft.com/office/drawing/2014/main" id="{8EB7F8A7-A191-18FA-D5C9-546EE5A293F4}"/>
              </a:ext>
            </a:extLst>
          </p:cNvPr>
          <p:cNvGrpSpPr>
            <a:grpSpLocks/>
          </p:cNvGrpSpPr>
          <p:nvPr/>
        </p:nvGrpSpPr>
        <p:grpSpPr bwMode="auto">
          <a:xfrm>
            <a:off x="0" y="703263"/>
            <a:ext cx="368300" cy="415925"/>
            <a:chOff x="0" y="702885"/>
            <a:chExt cx="367754" cy="416560"/>
          </a:xfrm>
        </p:grpSpPr>
        <p:pic>
          <p:nvPicPr>
            <p:cNvPr id="8" name="图片 9">
              <a:extLst>
                <a:ext uri="{FF2B5EF4-FFF2-40B4-BE49-F238E27FC236}">
                  <a16:creationId xmlns:a16="http://schemas.microsoft.com/office/drawing/2014/main" id="{81F65081-B4AA-8A11-3C6A-FF4DCEA3E8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702885"/>
              <a:ext cx="325120" cy="416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10">
              <a:extLst>
                <a:ext uri="{FF2B5EF4-FFF2-40B4-BE49-F238E27FC236}">
                  <a16:creationId xmlns:a16="http://schemas.microsoft.com/office/drawing/2014/main" id="{9E56F7C4-F7AD-4312-0E53-EC12D6740F0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354" y="771300"/>
              <a:ext cx="86400" cy="2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 name="图片 15" descr="哈工大logo">
            <a:extLst>
              <a:ext uri="{FF2B5EF4-FFF2-40B4-BE49-F238E27FC236}">
                <a16:creationId xmlns:a16="http://schemas.microsoft.com/office/drawing/2014/main" id="{055414DD-15E8-7209-C71C-2DFA4C9719F8}"/>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0" y="738188"/>
            <a:ext cx="403225"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20">
            <a:extLst>
              <a:ext uri="{FF2B5EF4-FFF2-40B4-BE49-F238E27FC236}">
                <a16:creationId xmlns:a16="http://schemas.microsoft.com/office/drawing/2014/main" id="{172F6690-847B-6186-553E-586580EF62DC}"/>
              </a:ext>
            </a:extLst>
          </p:cNvPr>
          <p:cNvPicPr>
            <a:picLocks noChangeAspect="1" noChangeArrowheads="1"/>
          </p:cNvPicPr>
          <p:nvPr/>
        </p:nvPicPr>
        <p:blipFill>
          <a:blip r:embed="rId7">
            <a:clrChange>
              <a:clrFrom>
                <a:srgbClr val="F8FDFF"/>
              </a:clrFrom>
              <a:clrTo>
                <a:srgbClr val="F8FDFF">
                  <a:alpha val="0"/>
                </a:srgbClr>
              </a:clrTo>
            </a:clrChange>
            <a:extLst>
              <a:ext uri="{28A0092B-C50C-407E-A947-70E740481C1C}">
                <a14:useLocalDpi xmlns:a14="http://schemas.microsoft.com/office/drawing/2010/main" val="0"/>
              </a:ext>
            </a:extLst>
          </a:blip>
          <a:srcRect/>
          <a:stretch>
            <a:fillRect/>
          </a:stretch>
        </p:blipFill>
        <p:spPr bwMode="auto">
          <a:xfrm>
            <a:off x="9748838" y="190500"/>
            <a:ext cx="2125662"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lvl1pPr algn="l">
              <a:defRPr sz="3810" b="1"/>
            </a:lvl1pPr>
          </a:lstStyle>
          <a:p>
            <a:r>
              <a:rPr lang="zh-CN" altLang="en-US" noProof="1"/>
              <a:t>单击此处编辑母版标题样式</a:t>
            </a:r>
          </a:p>
        </p:txBody>
      </p:sp>
      <p:sp>
        <p:nvSpPr>
          <p:cNvPr id="3" name="内容占位符 2"/>
          <p:cNvSpPr>
            <a:spLocks noGrp="1"/>
          </p:cNvSpPr>
          <p:nvPr>
            <p:ph idx="1"/>
          </p:nvPr>
        </p:nvSpPr>
        <p:spPr/>
        <p:txBody>
          <a:bodyPr/>
          <a:lstStyle>
            <a:lvl1pPr>
              <a:lnSpc>
                <a:spcPct val="120000"/>
              </a:lnSpc>
              <a:spcBef>
                <a:spcPts val="845"/>
              </a:spcBef>
              <a:defRPr sz="3385"/>
            </a:lvl1pPr>
            <a:lvl2pPr>
              <a:lnSpc>
                <a:spcPct val="120000"/>
              </a:lnSpc>
              <a:spcBef>
                <a:spcPts val="845"/>
              </a:spcBef>
              <a:defRPr sz="2540"/>
            </a:lvl2pPr>
            <a:lvl3pPr>
              <a:lnSpc>
                <a:spcPct val="120000"/>
              </a:lnSpc>
              <a:spcBef>
                <a:spcPts val="845"/>
              </a:spcBef>
              <a:defRPr sz="2115"/>
            </a:lvl3pPr>
            <a:lvl4pPr>
              <a:lnSpc>
                <a:spcPct val="120000"/>
              </a:lnSpc>
              <a:spcBef>
                <a:spcPts val="845"/>
              </a:spcBef>
              <a:defRPr sz="1905"/>
            </a:lvl4pPr>
            <a:lvl5pPr>
              <a:lnSpc>
                <a:spcPct val="120000"/>
              </a:lnSpc>
              <a:spcBef>
                <a:spcPts val="845"/>
              </a:spcBef>
              <a:defRPr sz="1905"/>
            </a:lvl5p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12" name="日期占位符 3">
            <a:extLst>
              <a:ext uri="{FF2B5EF4-FFF2-40B4-BE49-F238E27FC236}">
                <a16:creationId xmlns:a16="http://schemas.microsoft.com/office/drawing/2014/main" id="{048F6A39-904E-C923-F01D-354AEC8F8ED0}"/>
              </a:ext>
            </a:extLst>
          </p:cNvPr>
          <p:cNvSpPr>
            <a:spLocks noGrp="1"/>
          </p:cNvSpPr>
          <p:nvPr>
            <p:ph type="dt" sz="half" idx="10"/>
          </p:nvPr>
        </p:nvSpPr>
        <p:spPr/>
        <p:txBody>
          <a:bodyPr/>
          <a:lstStyle>
            <a:lvl1pPr>
              <a:defRPr/>
            </a:lvl1pPr>
          </a:lstStyle>
          <a:p>
            <a:fld id="{1DE29DCA-9A2F-4177-B861-9AD610F084D8}" type="datetimeFigureOut">
              <a:rPr lang="zh-CN" altLang="en-US" smtClean="0"/>
              <a:t>2022/5/6</a:t>
            </a:fld>
            <a:endParaRPr lang="zh-CN" altLang="en-US"/>
          </a:p>
        </p:txBody>
      </p:sp>
      <p:sp>
        <p:nvSpPr>
          <p:cNvPr id="13" name="页脚占位符 4">
            <a:extLst>
              <a:ext uri="{FF2B5EF4-FFF2-40B4-BE49-F238E27FC236}">
                <a16:creationId xmlns:a16="http://schemas.microsoft.com/office/drawing/2014/main" id="{1F63B808-4553-D194-DF0D-4A43914F45E9}"/>
              </a:ext>
            </a:extLst>
          </p:cNvPr>
          <p:cNvSpPr>
            <a:spLocks noGrp="1"/>
          </p:cNvSpPr>
          <p:nvPr>
            <p:ph type="ftr" sz="quarter" idx="11"/>
          </p:nvPr>
        </p:nvSpPr>
        <p:spPr/>
        <p:txBody>
          <a:bodyPr/>
          <a:lstStyle>
            <a:lvl1pPr>
              <a:defRPr/>
            </a:lvl1pPr>
          </a:lstStyle>
          <a:p>
            <a:endParaRPr lang="zh-CN" altLang="en-US"/>
          </a:p>
        </p:txBody>
      </p:sp>
      <p:sp>
        <p:nvSpPr>
          <p:cNvPr id="14" name="灯片编号占位符 5">
            <a:extLst>
              <a:ext uri="{FF2B5EF4-FFF2-40B4-BE49-F238E27FC236}">
                <a16:creationId xmlns:a16="http://schemas.microsoft.com/office/drawing/2014/main" id="{486FC379-2CBA-AE01-E773-5EEE215850B9}"/>
              </a:ext>
            </a:extLst>
          </p:cNvPr>
          <p:cNvSpPr>
            <a:spLocks noGrp="1"/>
          </p:cNvSpPr>
          <p:nvPr>
            <p:ph type="sldNum" sz="quarter" idx="12"/>
          </p:nvPr>
        </p:nvSpPr>
        <p:spPr/>
        <p:txBody>
          <a:bodyPr/>
          <a:lstStyle>
            <a:lvl1pPr>
              <a:defRPr/>
            </a:lvl1pPr>
          </a:lstStyle>
          <a:p>
            <a:fld id="{0DB5348F-3189-483F-8129-F4BBDDF39989}" type="slidenum">
              <a:rPr lang="zh-CN" altLang="en-US" smtClean="0"/>
              <a:t>‹#›</a:t>
            </a:fld>
            <a:endParaRPr lang="zh-CN" altLang="en-US"/>
          </a:p>
        </p:txBody>
      </p:sp>
    </p:spTree>
    <p:extLst>
      <p:ext uri="{BB962C8B-B14F-4D97-AF65-F5344CB8AC3E}">
        <p14:creationId xmlns:p14="http://schemas.microsoft.com/office/powerpoint/2010/main" val="4054641693"/>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4" name="组合 8">
            <a:extLst>
              <a:ext uri="{FF2B5EF4-FFF2-40B4-BE49-F238E27FC236}">
                <a16:creationId xmlns:a16="http://schemas.microsoft.com/office/drawing/2014/main" id="{1989A2A3-A513-BA24-BF1E-B664AE73C88F}"/>
              </a:ext>
            </a:extLst>
          </p:cNvPr>
          <p:cNvGrpSpPr>
            <a:grpSpLocks/>
          </p:cNvGrpSpPr>
          <p:nvPr/>
        </p:nvGrpSpPr>
        <p:grpSpPr bwMode="auto">
          <a:xfrm>
            <a:off x="0" y="703263"/>
            <a:ext cx="368300" cy="415925"/>
            <a:chOff x="0" y="702885"/>
            <a:chExt cx="367754" cy="416560"/>
          </a:xfrm>
        </p:grpSpPr>
        <p:pic>
          <p:nvPicPr>
            <p:cNvPr id="5" name="图片 9">
              <a:extLst>
                <a:ext uri="{FF2B5EF4-FFF2-40B4-BE49-F238E27FC236}">
                  <a16:creationId xmlns:a16="http://schemas.microsoft.com/office/drawing/2014/main" id="{4B2C11B5-7C52-94D6-D278-8C675B775E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2885"/>
              <a:ext cx="325120" cy="416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10">
              <a:extLst>
                <a:ext uri="{FF2B5EF4-FFF2-40B4-BE49-F238E27FC236}">
                  <a16:creationId xmlns:a16="http://schemas.microsoft.com/office/drawing/2014/main" id="{03105376-B965-A2A3-74E2-25B5DFA45385}"/>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354" y="771300"/>
              <a:ext cx="86400" cy="2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 name="图片 15" descr="哈工大logo">
            <a:extLst>
              <a:ext uri="{FF2B5EF4-FFF2-40B4-BE49-F238E27FC236}">
                <a16:creationId xmlns:a16="http://schemas.microsoft.com/office/drawing/2014/main" id="{E7BECD05-88FC-7E49-B54E-4D9A8AC9FD75}"/>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0" y="738188"/>
            <a:ext cx="403225"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20">
            <a:extLst>
              <a:ext uri="{FF2B5EF4-FFF2-40B4-BE49-F238E27FC236}">
                <a16:creationId xmlns:a16="http://schemas.microsoft.com/office/drawing/2014/main" id="{7492C44B-0269-299A-AEC4-B81F579797CD}"/>
              </a:ext>
            </a:extLst>
          </p:cNvPr>
          <p:cNvPicPr>
            <a:picLocks noChangeAspect="1" noChangeArrowheads="1"/>
          </p:cNvPicPr>
          <p:nvPr/>
        </p:nvPicPr>
        <p:blipFill>
          <a:blip r:embed="rId4">
            <a:clrChange>
              <a:clrFrom>
                <a:srgbClr val="F8FDFF"/>
              </a:clrFrom>
              <a:clrTo>
                <a:srgbClr val="F8FDFF">
                  <a:alpha val="0"/>
                </a:srgbClr>
              </a:clrTo>
            </a:clrChange>
            <a:extLst>
              <a:ext uri="{28A0092B-C50C-407E-A947-70E740481C1C}">
                <a14:useLocalDpi xmlns:a14="http://schemas.microsoft.com/office/drawing/2010/main" val="0"/>
              </a:ext>
            </a:extLst>
          </a:blip>
          <a:srcRect/>
          <a:stretch>
            <a:fillRect/>
          </a:stretch>
        </p:blipFill>
        <p:spPr bwMode="auto">
          <a:xfrm>
            <a:off x="9748838" y="190500"/>
            <a:ext cx="2125662"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963084" y="4406902"/>
            <a:ext cx="10363200" cy="1362074"/>
          </a:xfrm>
        </p:spPr>
        <p:txBody>
          <a:bodyPr anchor="t"/>
          <a:lstStyle>
            <a:lvl1pPr algn="l">
              <a:defRPr sz="5290" b="1" cap="all"/>
            </a:lvl1pPr>
          </a:lstStyle>
          <a:p>
            <a:r>
              <a:rPr lang="zh-CN" altLang="en-US" noProof="1"/>
              <a:t>单击此处编辑母版标题样式</a:t>
            </a:r>
          </a:p>
        </p:txBody>
      </p:sp>
      <p:sp>
        <p:nvSpPr>
          <p:cNvPr id="3" name="文本占位符 2"/>
          <p:cNvSpPr>
            <a:spLocks noGrp="1"/>
          </p:cNvSpPr>
          <p:nvPr>
            <p:ph type="body" idx="1"/>
          </p:nvPr>
        </p:nvSpPr>
        <p:spPr>
          <a:xfrm>
            <a:off x="963084" y="2906714"/>
            <a:ext cx="10363200" cy="1500186"/>
          </a:xfrm>
        </p:spPr>
        <p:txBody>
          <a:bodyPr anchor="b"/>
          <a:lstStyle>
            <a:lvl1pPr marL="0" indent="0">
              <a:buNone/>
              <a:defRPr sz="2645">
                <a:solidFill>
                  <a:schemeClr val="tx1">
                    <a:tint val="75000"/>
                  </a:schemeClr>
                </a:solidFill>
              </a:defRPr>
            </a:lvl1pPr>
            <a:lvl2pPr marL="609600" indent="0">
              <a:buNone/>
              <a:defRPr sz="2435">
                <a:solidFill>
                  <a:schemeClr val="tx1">
                    <a:tint val="75000"/>
                  </a:schemeClr>
                </a:solidFill>
              </a:defRPr>
            </a:lvl2pPr>
            <a:lvl3pPr marL="1218565" indent="0">
              <a:buNone/>
              <a:defRPr sz="2115">
                <a:solidFill>
                  <a:schemeClr val="tx1">
                    <a:tint val="75000"/>
                  </a:schemeClr>
                </a:solidFill>
              </a:defRPr>
            </a:lvl3pPr>
            <a:lvl4pPr marL="1828800" indent="0">
              <a:buNone/>
              <a:defRPr sz="1905">
                <a:solidFill>
                  <a:schemeClr val="tx1">
                    <a:tint val="75000"/>
                  </a:schemeClr>
                </a:solidFill>
              </a:defRPr>
            </a:lvl4pPr>
            <a:lvl5pPr marL="2438400" indent="0">
              <a:buNone/>
              <a:defRPr sz="1905">
                <a:solidFill>
                  <a:schemeClr val="tx1">
                    <a:tint val="75000"/>
                  </a:schemeClr>
                </a:solidFill>
              </a:defRPr>
            </a:lvl5pPr>
            <a:lvl6pPr marL="3048000" indent="0">
              <a:buNone/>
              <a:defRPr sz="1905">
                <a:solidFill>
                  <a:schemeClr val="tx1">
                    <a:tint val="75000"/>
                  </a:schemeClr>
                </a:solidFill>
              </a:defRPr>
            </a:lvl6pPr>
            <a:lvl7pPr marL="3656965" indent="0">
              <a:buNone/>
              <a:defRPr sz="1905">
                <a:solidFill>
                  <a:schemeClr val="tx1">
                    <a:tint val="75000"/>
                  </a:schemeClr>
                </a:solidFill>
              </a:defRPr>
            </a:lvl7pPr>
            <a:lvl8pPr marL="4266565" indent="0">
              <a:buNone/>
              <a:defRPr sz="1905">
                <a:solidFill>
                  <a:schemeClr val="tx1">
                    <a:tint val="75000"/>
                  </a:schemeClr>
                </a:solidFill>
              </a:defRPr>
            </a:lvl8pPr>
            <a:lvl9pPr marL="4876800" indent="0">
              <a:buNone/>
              <a:defRPr sz="1905">
                <a:solidFill>
                  <a:schemeClr val="tx1">
                    <a:tint val="75000"/>
                  </a:schemeClr>
                </a:solidFill>
              </a:defRPr>
            </a:lvl9pPr>
          </a:lstStyle>
          <a:p>
            <a:pPr lvl="0"/>
            <a:r>
              <a:rPr lang="zh-CN" altLang="en-US" noProof="1"/>
              <a:t>单击此处编辑母版文本样式</a:t>
            </a:r>
          </a:p>
        </p:txBody>
      </p:sp>
      <p:sp>
        <p:nvSpPr>
          <p:cNvPr id="9" name="日期占位符 3">
            <a:extLst>
              <a:ext uri="{FF2B5EF4-FFF2-40B4-BE49-F238E27FC236}">
                <a16:creationId xmlns:a16="http://schemas.microsoft.com/office/drawing/2014/main" id="{7836ADE1-B56B-41E2-4372-1C936343CD9B}"/>
              </a:ext>
            </a:extLst>
          </p:cNvPr>
          <p:cNvSpPr>
            <a:spLocks noGrp="1"/>
          </p:cNvSpPr>
          <p:nvPr>
            <p:ph type="dt" sz="half" idx="10"/>
          </p:nvPr>
        </p:nvSpPr>
        <p:spPr/>
        <p:txBody>
          <a:bodyPr/>
          <a:lstStyle>
            <a:lvl1pPr>
              <a:defRPr/>
            </a:lvl1pPr>
          </a:lstStyle>
          <a:p>
            <a:fld id="{1DE29DCA-9A2F-4177-B861-9AD610F084D8}" type="datetimeFigureOut">
              <a:rPr lang="zh-CN" altLang="en-US" smtClean="0"/>
              <a:t>2022/5/6</a:t>
            </a:fld>
            <a:endParaRPr lang="zh-CN" altLang="en-US"/>
          </a:p>
        </p:txBody>
      </p:sp>
      <p:sp>
        <p:nvSpPr>
          <p:cNvPr id="10" name="页脚占位符 4">
            <a:extLst>
              <a:ext uri="{FF2B5EF4-FFF2-40B4-BE49-F238E27FC236}">
                <a16:creationId xmlns:a16="http://schemas.microsoft.com/office/drawing/2014/main" id="{41BA3001-9E94-E38A-0B66-B2320703CED8}"/>
              </a:ext>
            </a:extLst>
          </p:cNvPr>
          <p:cNvSpPr>
            <a:spLocks noGrp="1"/>
          </p:cNvSpPr>
          <p:nvPr>
            <p:ph type="ftr" sz="quarter" idx="11"/>
          </p:nvPr>
        </p:nvSpPr>
        <p:spPr/>
        <p:txBody>
          <a:bodyPr/>
          <a:lstStyle>
            <a:lvl1pPr>
              <a:defRPr/>
            </a:lvl1pPr>
          </a:lstStyle>
          <a:p>
            <a:endParaRPr lang="zh-CN" altLang="en-US"/>
          </a:p>
        </p:txBody>
      </p:sp>
      <p:sp>
        <p:nvSpPr>
          <p:cNvPr id="11" name="灯片编号占位符 5">
            <a:extLst>
              <a:ext uri="{FF2B5EF4-FFF2-40B4-BE49-F238E27FC236}">
                <a16:creationId xmlns:a16="http://schemas.microsoft.com/office/drawing/2014/main" id="{33059034-A8FF-3B71-011A-C644718894C9}"/>
              </a:ext>
            </a:extLst>
          </p:cNvPr>
          <p:cNvSpPr>
            <a:spLocks noGrp="1"/>
          </p:cNvSpPr>
          <p:nvPr>
            <p:ph type="sldNum" sz="quarter" idx="12"/>
          </p:nvPr>
        </p:nvSpPr>
        <p:spPr/>
        <p:txBody>
          <a:bodyPr/>
          <a:lstStyle>
            <a:lvl1pPr>
              <a:defRPr/>
            </a:lvl1pPr>
          </a:lstStyle>
          <a:p>
            <a:fld id="{0DB5348F-3189-483F-8129-F4BBDDF39989}" type="slidenum">
              <a:rPr lang="zh-CN" altLang="en-US" smtClean="0"/>
              <a:t>‹#›</a:t>
            </a:fld>
            <a:endParaRPr lang="zh-CN" altLang="en-US"/>
          </a:p>
        </p:txBody>
      </p:sp>
    </p:spTree>
    <p:extLst>
      <p:ext uri="{BB962C8B-B14F-4D97-AF65-F5344CB8AC3E}">
        <p14:creationId xmlns:p14="http://schemas.microsoft.com/office/powerpoint/2010/main" val="1161177438"/>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grpSp>
        <p:nvGrpSpPr>
          <p:cNvPr id="5" name="组合 8">
            <a:extLst>
              <a:ext uri="{FF2B5EF4-FFF2-40B4-BE49-F238E27FC236}">
                <a16:creationId xmlns:a16="http://schemas.microsoft.com/office/drawing/2014/main" id="{8BC54DCB-90F7-DC6E-C88B-D24CF6968EBF}"/>
              </a:ext>
            </a:extLst>
          </p:cNvPr>
          <p:cNvGrpSpPr>
            <a:grpSpLocks/>
          </p:cNvGrpSpPr>
          <p:nvPr/>
        </p:nvGrpSpPr>
        <p:grpSpPr bwMode="auto">
          <a:xfrm>
            <a:off x="0" y="703263"/>
            <a:ext cx="368300" cy="415925"/>
            <a:chOff x="0" y="702885"/>
            <a:chExt cx="367754" cy="416560"/>
          </a:xfrm>
        </p:grpSpPr>
        <p:pic>
          <p:nvPicPr>
            <p:cNvPr id="6" name="图片 9">
              <a:extLst>
                <a:ext uri="{FF2B5EF4-FFF2-40B4-BE49-F238E27FC236}">
                  <a16:creationId xmlns:a16="http://schemas.microsoft.com/office/drawing/2014/main" id="{79EB841C-474C-32C2-A137-E3305686A2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2885"/>
              <a:ext cx="325120" cy="416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10">
              <a:extLst>
                <a:ext uri="{FF2B5EF4-FFF2-40B4-BE49-F238E27FC236}">
                  <a16:creationId xmlns:a16="http://schemas.microsoft.com/office/drawing/2014/main" id="{5810D74F-7E16-5223-B113-0E90DDDD6166}"/>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354" y="771300"/>
              <a:ext cx="86400" cy="2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图片 15" descr="哈工大logo">
            <a:extLst>
              <a:ext uri="{FF2B5EF4-FFF2-40B4-BE49-F238E27FC236}">
                <a16:creationId xmlns:a16="http://schemas.microsoft.com/office/drawing/2014/main" id="{7B296701-2C57-802C-2772-50DB86FB442F}"/>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0" y="738188"/>
            <a:ext cx="403225"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20">
            <a:extLst>
              <a:ext uri="{FF2B5EF4-FFF2-40B4-BE49-F238E27FC236}">
                <a16:creationId xmlns:a16="http://schemas.microsoft.com/office/drawing/2014/main" id="{D274F0BF-4B24-4951-76D2-E08A73FE5F60}"/>
              </a:ext>
            </a:extLst>
          </p:cNvPr>
          <p:cNvPicPr>
            <a:picLocks noChangeAspect="1" noChangeArrowheads="1"/>
          </p:cNvPicPr>
          <p:nvPr/>
        </p:nvPicPr>
        <p:blipFill>
          <a:blip r:embed="rId4">
            <a:clrChange>
              <a:clrFrom>
                <a:srgbClr val="F8FDFF"/>
              </a:clrFrom>
              <a:clrTo>
                <a:srgbClr val="F8FDFF">
                  <a:alpha val="0"/>
                </a:srgbClr>
              </a:clrTo>
            </a:clrChange>
            <a:extLst>
              <a:ext uri="{28A0092B-C50C-407E-A947-70E740481C1C}">
                <a14:useLocalDpi xmlns:a14="http://schemas.microsoft.com/office/drawing/2010/main" val="0"/>
              </a:ext>
            </a:extLst>
          </a:blip>
          <a:srcRect/>
          <a:stretch>
            <a:fillRect/>
          </a:stretch>
        </p:blipFill>
        <p:spPr bwMode="auto">
          <a:xfrm>
            <a:off x="9748838" y="190500"/>
            <a:ext cx="2125662"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09600" y="1200151"/>
            <a:ext cx="5384800" cy="3394074"/>
          </a:xfrm>
        </p:spPr>
        <p:txBody>
          <a:bodyPr/>
          <a:lstStyle>
            <a:lvl1pPr>
              <a:defRPr sz="3705"/>
            </a:lvl1pPr>
            <a:lvl2pPr>
              <a:defRPr sz="3175"/>
            </a:lvl2pPr>
            <a:lvl3pPr>
              <a:defRPr sz="2645"/>
            </a:lvl3pPr>
            <a:lvl4pPr>
              <a:defRPr sz="2435"/>
            </a:lvl4pPr>
            <a:lvl5pPr>
              <a:defRPr sz="2435"/>
            </a:lvl5pPr>
            <a:lvl6pPr>
              <a:defRPr sz="2435"/>
            </a:lvl6pPr>
            <a:lvl7pPr>
              <a:defRPr sz="2435"/>
            </a:lvl7pPr>
            <a:lvl8pPr>
              <a:defRPr sz="2435"/>
            </a:lvl8pPr>
            <a:lvl9pPr>
              <a:defRPr sz="2435"/>
            </a:lvl9p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内容占位符 3"/>
          <p:cNvSpPr>
            <a:spLocks noGrp="1"/>
          </p:cNvSpPr>
          <p:nvPr>
            <p:ph sz="half" idx="2"/>
          </p:nvPr>
        </p:nvSpPr>
        <p:spPr>
          <a:xfrm>
            <a:off x="6197600" y="1200151"/>
            <a:ext cx="5384800" cy="3394074"/>
          </a:xfrm>
        </p:spPr>
        <p:txBody>
          <a:bodyPr/>
          <a:lstStyle>
            <a:lvl1pPr>
              <a:defRPr sz="3705"/>
            </a:lvl1pPr>
            <a:lvl2pPr>
              <a:defRPr sz="3175"/>
            </a:lvl2pPr>
            <a:lvl3pPr>
              <a:defRPr sz="2645"/>
            </a:lvl3pPr>
            <a:lvl4pPr>
              <a:defRPr sz="2435"/>
            </a:lvl4pPr>
            <a:lvl5pPr>
              <a:defRPr sz="2435"/>
            </a:lvl5pPr>
            <a:lvl6pPr>
              <a:defRPr sz="2435"/>
            </a:lvl6pPr>
            <a:lvl7pPr>
              <a:defRPr sz="2435"/>
            </a:lvl7pPr>
            <a:lvl8pPr>
              <a:defRPr sz="2435"/>
            </a:lvl8pPr>
            <a:lvl9pPr>
              <a:defRPr sz="2435"/>
            </a:lvl9p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10" name="日期占位符 4">
            <a:extLst>
              <a:ext uri="{FF2B5EF4-FFF2-40B4-BE49-F238E27FC236}">
                <a16:creationId xmlns:a16="http://schemas.microsoft.com/office/drawing/2014/main" id="{FDD0568B-36EC-AD44-8DAC-FAFB8CA7CC7B}"/>
              </a:ext>
            </a:extLst>
          </p:cNvPr>
          <p:cNvSpPr>
            <a:spLocks noGrp="1"/>
          </p:cNvSpPr>
          <p:nvPr>
            <p:ph type="dt" sz="half" idx="10"/>
          </p:nvPr>
        </p:nvSpPr>
        <p:spPr/>
        <p:txBody>
          <a:bodyPr/>
          <a:lstStyle>
            <a:lvl1pPr>
              <a:defRPr/>
            </a:lvl1pPr>
          </a:lstStyle>
          <a:p>
            <a:fld id="{1DE29DCA-9A2F-4177-B861-9AD610F084D8}" type="datetimeFigureOut">
              <a:rPr lang="zh-CN" altLang="en-US" smtClean="0"/>
              <a:t>2022/5/6</a:t>
            </a:fld>
            <a:endParaRPr lang="zh-CN" altLang="en-US"/>
          </a:p>
        </p:txBody>
      </p:sp>
      <p:sp>
        <p:nvSpPr>
          <p:cNvPr id="11" name="页脚占位符 5">
            <a:extLst>
              <a:ext uri="{FF2B5EF4-FFF2-40B4-BE49-F238E27FC236}">
                <a16:creationId xmlns:a16="http://schemas.microsoft.com/office/drawing/2014/main" id="{63D31E78-0E01-EF02-9C93-2CCB4B6E9806}"/>
              </a:ext>
            </a:extLst>
          </p:cNvPr>
          <p:cNvSpPr>
            <a:spLocks noGrp="1"/>
          </p:cNvSpPr>
          <p:nvPr>
            <p:ph type="ftr" sz="quarter" idx="11"/>
          </p:nvPr>
        </p:nvSpPr>
        <p:spPr/>
        <p:txBody>
          <a:bodyPr/>
          <a:lstStyle>
            <a:lvl1pPr>
              <a:defRPr/>
            </a:lvl1pPr>
          </a:lstStyle>
          <a:p>
            <a:endParaRPr lang="zh-CN" altLang="en-US"/>
          </a:p>
        </p:txBody>
      </p:sp>
      <p:sp>
        <p:nvSpPr>
          <p:cNvPr id="12" name="灯片编号占位符 6">
            <a:extLst>
              <a:ext uri="{FF2B5EF4-FFF2-40B4-BE49-F238E27FC236}">
                <a16:creationId xmlns:a16="http://schemas.microsoft.com/office/drawing/2014/main" id="{FF5B0B8B-BBD7-3331-198B-5475F7B0A32D}"/>
              </a:ext>
            </a:extLst>
          </p:cNvPr>
          <p:cNvSpPr>
            <a:spLocks noGrp="1"/>
          </p:cNvSpPr>
          <p:nvPr>
            <p:ph type="sldNum" sz="quarter" idx="12"/>
          </p:nvPr>
        </p:nvSpPr>
        <p:spPr/>
        <p:txBody>
          <a:bodyPr/>
          <a:lstStyle>
            <a:lvl1pPr>
              <a:defRPr/>
            </a:lvl1pPr>
          </a:lstStyle>
          <a:p>
            <a:fld id="{0DB5348F-3189-483F-8129-F4BBDDF39989}" type="slidenum">
              <a:rPr lang="zh-CN" altLang="en-US" smtClean="0"/>
              <a:t>‹#›</a:t>
            </a:fld>
            <a:endParaRPr lang="zh-CN" altLang="en-US"/>
          </a:p>
        </p:txBody>
      </p:sp>
    </p:spTree>
    <p:extLst>
      <p:ext uri="{BB962C8B-B14F-4D97-AF65-F5344CB8AC3E}">
        <p14:creationId xmlns:p14="http://schemas.microsoft.com/office/powerpoint/2010/main" val="2683981912"/>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grpSp>
        <p:nvGrpSpPr>
          <p:cNvPr id="7" name="组合 9">
            <a:extLst>
              <a:ext uri="{FF2B5EF4-FFF2-40B4-BE49-F238E27FC236}">
                <a16:creationId xmlns:a16="http://schemas.microsoft.com/office/drawing/2014/main" id="{327BE0CC-D6CF-6EC9-4963-303E861B346D}"/>
              </a:ext>
            </a:extLst>
          </p:cNvPr>
          <p:cNvGrpSpPr>
            <a:grpSpLocks/>
          </p:cNvGrpSpPr>
          <p:nvPr/>
        </p:nvGrpSpPr>
        <p:grpSpPr bwMode="auto">
          <a:xfrm>
            <a:off x="0" y="703263"/>
            <a:ext cx="368300" cy="415925"/>
            <a:chOff x="0" y="702885"/>
            <a:chExt cx="367754" cy="416560"/>
          </a:xfrm>
        </p:grpSpPr>
        <p:pic>
          <p:nvPicPr>
            <p:cNvPr id="8" name="图片 10">
              <a:extLst>
                <a:ext uri="{FF2B5EF4-FFF2-40B4-BE49-F238E27FC236}">
                  <a16:creationId xmlns:a16="http://schemas.microsoft.com/office/drawing/2014/main" id="{BA6A7D31-0DD1-1B03-5B98-B1B30F5662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2885"/>
              <a:ext cx="325120" cy="416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11">
              <a:extLst>
                <a:ext uri="{FF2B5EF4-FFF2-40B4-BE49-F238E27FC236}">
                  <a16:creationId xmlns:a16="http://schemas.microsoft.com/office/drawing/2014/main" id="{4CA87353-9CBB-E9CB-47AF-3B9C451FC49E}"/>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354" y="771300"/>
              <a:ext cx="86400" cy="2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 name="图片 15" descr="哈工大logo">
            <a:extLst>
              <a:ext uri="{FF2B5EF4-FFF2-40B4-BE49-F238E27FC236}">
                <a16:creationId xmlns:a16="http://schemas.microsoft.com/office/drawing/2014/main" id="{197959F1-5E5E-7D91-9272-252B7844FBA9}"/>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0" y="738188"/>
            <a:ext cx="403225"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20">
            <a:extLst>
              <a:ext uri="{FF2B5EF4-FFF2-40B4-BE49-F238E27FC236}">
                <a16:creationId xmlns:a16="http://schemas.microsoft.com/office/drawing/2014/main" id="{C567670A-27E9-CACB-C492-354BF132BBB6}"/>
              </a:ext>
            </a:extLst>
          </p:cNvPr>
          <p:cNvPicPr>
            <a:picLocks noChangeAspect="1" noChangeArrowheads="1"/>
          </p:cNvPicPr>
          <p:nvPr/>
        </p:nvPicPr>
        <p:blipFill>
          <a:blip r:embed="rId4">
            <a:clrChange>
              <a:clrFrom>
                <a:srgbClr val="F8FDFF"/>
              </a:clrFrom>
              <a:clrTo>
                <a:srgbClr val="F8FDFF">
                  <a:alpha val="0"/>
                </a:srgbClr>
              </a:clrTo>
            </a:clrChange>
            <a:extLst>
              <a:ext uri="{28A0092B-C50C-407E-A947-70E740481C1C}">
                <a14:useLocalDpi xmlns:a14="http://schemas.microsoft.com/office/drawing/2010/main" val="0"/>
              </a:ext>
            </a:extLst>
          </a:blip>
          <a:srcRect/>
          <a:stretch>
            <a:fillRect/>
          </a:stretch>
        </p:blipFill>
        <p:spPr bwMode="auto">
          <a:xfrm>
            <a:off x="9748838" y="190500"/>
            <a:ext cx="2125662"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609600" y="274639"/>
            <a:ext cx="10972801"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1" y="1535113"/>
            <a:ext cx="5386917" cy="639762"/>
          </a:xfrm>
        </p:spPr>
        <p:txBody>
          <a:bodyPr anchor="b"/>
          <a:lstStyle>
            <a:lvl1pPr marL="0" indent="0">
              <a:buNone/>
              <a:defRPr sz="3175" b="1"/>
            </a:lvl1pPr>
            <a:lvl2pPr marL="609600" indent="0">
              <a:buNone/>
              <a:defRPr sz="2645" b="1"/>
            </a:lvl2pPr>
            <a:lvl3pPr marL="1218565" indent="0">
              <a:buNone/>
              <a:defRPr sz="2435" b="1"/>
            </a:lvl3pPr>
            <a:lvl4pPr marL="1828800" indent="0">
              <a:buNone/>
              <a:defRPr sz="2115" b="1"/>
            </a:lvl4pPr>
            <a:lvl5pPr marL="2438400" indent="0">
              <a:buNone/>
              <a:defRPr sz="2115" b="1"/>
            </a:lvl5pPr>
            <a:lvl6pPr marL="3048000" indent="0">
              <a:buNone/>
              <a:defRPr sz="2115" b="1"/>
            </a:lvl6pPr>
            <a:lvl7pPr marL="3656965" indent="0">
              <a:buNone/>
              <a:defRPr sz="2115" b="1"/>
            </a:lvl7pPr>
            <a:lvl8pPr marL="4266565" indent="0">
              <a:buNone/>
              <a:defRPr sz="2115" b="1"/>
            </a:lvl8pPr>
            <a:lvl9pPr marL="4876800" indent="0">
              <a:buNone/>
              <a:defRPr sz="2115" b="1"/>
            </a:lvl9pPr>
          </a:lstStyle>
          <a:p>
            <a:pPr lvl="0"/>
            <a:r>
              <a:rPr lang="zh-CN" altLang="en-US" noProof="1"/>
              <a:t>单击此处编辑母版文本样式</a:t>
            </a:r>
          </a:p>
        </p:txBody>
      </p:sp>
      <p:sp>
        <p:nvSpPr>
          <p:cNvPr id="4" name="内容占位符 3"/>
          <p:cNvSpPr>
            <a:spLocks noGrp="1"/>
          </p:cNvSpPr>
          <p:nvPr>
            <p:ph sz="half" idx="2"/>
          </p:nvPr>
        </p:nvSpPr>
        <p:spPr>
          <a:xfrm>
            <a:off x="609601" y="2174875"/>
            <a:ext cx="5386917" cy="3951288"/>
          </a:xfrm>
        </p:spPr>
        <p:txBody>
          <a:bodyPr/>
          <a:lstStyle>
            <a:lvl1pPr>
              <a:defRPr sz="3175"/>
            </a:lvl1pPr>
            <a:lvl2pPr>
              <a:defRPr sz="2645"/>
            </a:lvl2pPr>
            <a:lvl3pPr>
              <a:defRPr sz="2435"/>
            </a:lvl3pPr>
            <a:lvl4pPr>
              <a:defRPr sz="2115"/>
            </a:lvl4pPr>
            <a:lvl5pPr>
              <a:defRPr sz="2115"/>
            </a:lvl5pPr>
            <a:lvl6pPr>
              <a:defRPr sz="2115"/>
            </a:lvl6pPr>
            <a:lvl7pPr>
              <a:defRPr sz="2115"/>
            </a:lvl7pPr>
            <a:lvl8pPr>
              <a:defRPr sz="2115"/>
            </a:lvl8pPr>
            <a:lvl9pPr>
              <a:defRPr sz="2115"/>
            </a:lvl9p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5" name="文本占位符 4"/>
          <p:cNvSpPr>
            <a:spLocks noGrp="1"/>
          </p:cNvSpPr>
          <p:nvPr>
            <p:ph type="body" sz="quarter" idx="3"/>
          </p:nvPr>
        </p:nvSpPr>
        <p:spPr>
          <a:xfrm>
            <a:off x="6193369" y="1535113"/>
            <a:ext cx="5389033" cy="639762"/>
          </a:xfrm>
        </p:spPr>
        <p:txBody>
          <a:bodyPr anchor="b"/>
          <a:lstStyle>
            <a:lvl1pPr marL="0" indent="0">
              <a:buNone/>
              <a:defRPr sz="3175" b="1"/>
            </a:lvl1pPr>
            <a:lvl2pPr marL="609600" indent="0">
              <a:buNone/>
              <a:defRPr sz="2645" b="1"/>
            </a:lvl2pPr>
            <a:lvl3pPr marL="1218565" indent="0">
              <a:buNone/>
              <a:defRPr sz="2435" b="1"/>
            </a:lvl3pPr>
            <a:lvl4pPr marL="1828800" indent="0">
              <a:buNone/>
              <a:defRPr sz="2115" b="1"/>
            </a:lvl4pPr>
            <a:lvl5pPr marL="2438400" indent="0">
              <a:buNone/>
              <a:defRPr sz="2115" b="1"/>
            </a:lvl5pPr>
            <a:lvl6pPr marL="3048000" indent="0">
              <a:buNone/>
              <a:defRPr sz="2115" b="1"/>
            </a:lvl6pPr>
            <a:lvl7pPr marL="3656965" indent="0">
              <a:buNone/>
              <a:defRPr sz="2115" b="1"/>
            </a:lvl7pPr>
            <a:lvl8pPr marL="4266565" indent="0">
              <a:buNone/>
              <a:defRPr sz="2115" b="1"/>
            </a:lvl8pPr>
            <a:lvl9pPr marL="4876800" indent="0">
              <a:buNone/>
              <a:defRPr sz="2115" b="1"/>
            </a:lvl9pPr>
          </a:lstStyle>
          <a:p>
            <a:pPr lvl="0"/>
            <a:r>
              <a:rPr lang="zh-CN" altLang="en-US" noProof="1"/>
              <a:t>单击此处编辑母版文本样式</a:t>
            </a:r>
          </a:p>
        </p:txBody>
      </p:sp>
      <p:sp>
        <p:nvSpPr>
          <p:cNvPr id="6" name="内容占位符 5"/>
          <p:cNvSpPr>
            <a:spLocks noGrp="1"/>
          </p:cNvSpPr>
          <p:nvPr>
            <p:ph sz="quarter" idx="4"/>
          </p:nvPr>
        </p:nvSpPr>
        <p:spPr>
          <a:xfrm>
            <a:off x="6193369" y="2174875"/>
            <a:ext cx="5389033" cy="3951288"/>
          </a:xfrm>
        </p:spPr>
        <p:txBody>
          <a:bodyPr/>
          <a:lstStyle>
            <a:lvl1pPr>
              <a:defRPr sz="3175"/>
            </a:lvl1pPr>
            <a:lvl2pPr>
              <a:defRPr sz="2645"/>
            </a:lvl2pPr>
            <a:lvl3pPr>
              <a:defRPr sz="2435"/>
            </a:lvl3pPr>
            <a:lvl4pPr>
              <a:defRPr sz="2115"/>
            </a:lvl4pPr>
            <a:lvl5pPr>
              <a:defRPr sz="2115"/>
            </a:lvl5pPr>
            <a:lvl6pPr>
              <a:defRPr sz="2115"/>
            </a:lvl6pPr>
            <a:lvl7pPr>
              <a:defRPr sz="2115"/>
            </a:lvl7pPr>
            <a:lvl8pPr>
              <a:defRPr sz="2115"/>
            </a:lvl8pPr>
            <a:lvl9pPr>
              <a:defRPr sz="2115"/>
            </a:lvl9p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12" name="日期占位符 6">
            <a:extLst>
              <a:ext uri="{FF2B5EF4-FFF2-40B4-BE49-F238E27FC236}">
                <a16:creationId xmlns:a16="http://schemas.microsoft.com/office/drawing/2014/main" id="{B1F9E87F-294C-C51A-FCD2-36A9FD8F9C37}"/>
              </a:ext>
            </a:extLst>
          </p:cNvPr>
          <p:cNvSpPr>
            <a:spLocks noGrp="1"/>
          </p:cNvSpPr>
          <p:nvPr>
            <p:ph type="dt" sz="half" idx="10"/>
          </p:nvPr>
        </p:nvSpPr>
        <p:spPr/>
        <p:txBody>
          <a:bodyPr/>
          <a:lstStyle>
            <a:lvl1pPr>
              <a:defRPr/>
            </a:lvl1pPr>
          </a:lstStyle>
          <a:p>
            <a:fld id="{1DE29DCA-9A2F-4177-B861-9AD610F084D8}" type="datetimeFigureOut">
              <a:rPr lang="zh-CN" altLang="en-US" smtClean="0"/>
              <a:t>2022/5/6</a:t>
            </a:fld>
            <a:endParaRPr lang="zh-CN" altLang="en-US"/>
          </a:p>
        </p:txBody>
      </p:sp>
      <p:sp>
        <p:nvSpPr>
          <p:cNvPr id="13" name="页脚占位符 7">
            <a:extLst>
              <a:ext uri="{FF2B5EF4-FFF2-40B4-BE49-F238E27FC236}">
                <a16:creationId xmlns:a16="http://schemas.microsoft.com/office/drawing/2014/main" id="{AD485C03-6ABA-88E9-7FD5-EC6551FF03C5}"/>
              </a:ext>
            </a:extLst>
          </p:cNvPr>
          <p:cNvSpPr>
            <a:spLocks noGrp="1"/>
          </p:cNvSpPr>
          <p:nvPr>
            <p:ph type="ftr" sz="quarter" idx="11"/>
          </p:nvPr>
        </p:nvSpPr>
        <p:spPr/>
        <p:txBody>
          <a:bodyPr/>
          <a:lstStyle>
            <a:lvl1pPr>
              <a:defRPr/>
            </a:lvl1pPr>
          </a:lstStyle>
          <a:p>
            <a:endParaRPr lang="zh-CN" altLang="en-US"/>
          </a:p>
        </p:txBody>
      </p:sp>
      <p:sp>
        <p:nvSpPr>
          <p:cNvPr id="14" name="灯片编号占位符 8">
            <a:extLst>
              <a:ext uri="{FF2B5EF4-FFF2-40B4-BE49-F238E27FC236}">
                <a16:creationId xmlns:a16="http://schemas.microsoft.com/office/drawing/2014/main" id="{39284F30-85CA-8E93-F772-4A2DBA002ACF}"/>
              </a:ext>
            </a:extLst>
          </p:cNvPr>
          <p:cNvSpPr>
            <a:spLocks noGrp="1"/>
          </p:cNvSpPr>
          <p:nvPr>
            <p:ph type="sldNum" sz="quarter" idx="12"/>
          </p:nvPr>
        </p:nvSpPr>
        <p:spPr/>
        <p:txBody>
          <a:bodyPr/>
          <a:lstStyle>
            <a:lvl1pPr>
              <a:defRPr/>
            </a:lvl1pPr>
          </a:lstStyle>
          <a:p>
            <a:fld id="{0DB5348F-3189-483F-8129-F4BBDDF39989}" type="slidenum">
              <a:rPr lang="zh-CN" altLang="en-US" smtClean="0"/>
              <a:t>‹#›</a:t>
            </a:fld>
            <a:endParaRPr lang="zh-CN" altLang="en-US"/>
          </a:p>
        </p:txBody>
      </p:sp>
    </p:spTree>
    <p:extLst>
      <p:ext uri="{BB962C8B-B14F-4D97-AF65-F5344CB8AC3E}">
        <p14:creationId xmlns:p14="http://schemas.microsoft.com/office/powerpoint/2010/main" val="4240757871"/>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grpSp>
        <p:nvGrpSpPr>
          <p:cNvPr id="3" name="组合 8">
            <a:extLst>
              <a:ext uri="{FF2B5EF4-FFF2-40B4-BE49-F238E27FC236}">
                <a16:creationId xmlns:a16="http://schemas.microsoft.com/office/drawing/2014/main" id="{B7E4ABEC-9426-2CAA-AF54-717F631A0C73}"/>
              </a:ext>
            </a:extLst>
          </p:cNvPr>
          <p:cNvGrpSpPr>
            <a:grpSpLocks/>
          </p:cNvGrpSpPr>
          <p:nvPr/>
        </p:nvGrpSpPr>
        <p:grpSpPr bwMode="auto">
          <a:xfrm>
            <a:off x="0" y="703263"/>
            <a:ext cx="368300" cy="415925"/>
            <a:chOff x="0" y="702885"/>
            <a:chExt cx="367754" cy="416560"/>
          </a:xfrm>
        </p:grpSpPr>
        <p:pic>
          <p:nvPicPr>
            <p:cNvPr id="4" name="图片 9">
              <a:extLst>
                <a:ext uri="{FF2B5EF4-FFF2-40B4-BE49-F238E27FC236}">
                  <a16:creationId xmlns:a16="http://schemas.microsoft.com/office/drawing/2014/main" id="{154DEDE1-DDDF-685F-B795-6DBD49078E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2885"/>
              <a:ext cx="325120" cy="416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10">
              <a:extLst>
                <a:ext uri="{FF2B5EF4-FFF2-40B4-BE49-F238E27FC236}">
                  <a16:creationId xmlns:a16="http://schemas.microsoft.com/office/drawing/2014/main" id="{F1CD2CD2-7994-4A5D-299C-B5C529C34BD7}"/>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354" y="771300"/>
              <a:ext cx="86400" cy="2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 name="图片 15" descr="哈工大logo">
            <a:extLst>
              <a:ext uri="{FF2B5EF4-FFF2-40B4-BE49-F238E27FC236}">
                <a16:creationId xmlns:a16="http://schemas.microsoft.com/office/drawing/2014/main" id="{AEDEF203-7063-E5D4-5A17-D0A4ED6D01AA}"/>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0" y="738188"/>
            <a:ext cx="403225"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20">
            <a:extLst>
              <a:ext uri="{FF2B5EF4-FFF2-40B4-BE49-F238E27FC236}">
                <a16:creationId xmlns:a16="http://schemas.microsoft.com/office/drawing/2014/main" id="{AD8B8720-7DA2-2AA0-EAED-106203843DAB}"/>
              </a:ext>
            </a:extLst>
          </p:cNvPr>
          <p:cNvPicPr>
            <a:picLocks noChangeAspect="1" noChangeArrowheads="1"/>
          </p:cNvPicPr>
          <p:nvPr/>
        </p:nvPicPr>
        <p:blipFill>
          <a:blip r:embed="rId4">
            <a:clrChange>
              <a:clrFrom>
                <a:srgbClr val="F8FDFF"/>
              </a:clrFrom>
              <a:clrTo>
                <a:srgbClr val="F8FDFF">
                  <a:alpha val="0"/>
                </a:srgbClr>
              </a:clrTo>
            </a:clrChange>
            <a:extLst>
              <a:ext uri="{28A0092B-C50C-407E-A947-70E740481C1C}">
                <a14:useLocalDpi xmlns:a14="http://schemas.microsoft.com/office/drawing/2010/main" val="0"/>
              </a:ext>
            </a:extLst>
          </a:blip>
          <a:srcRect/>
          <a:stretch>
            <a:fillRect/>
          </a:stretch>
        </p:blipFill>
        <p:spPr bwMode="auto">
          <a:xfrm>
            <a:off x="9748838" y="190500"/>
            <a:ext cx="2125662"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noProof="1"/>
              <a:t>单击此处编辑母版标题样式</a:t>
            </a:r>
          </a:p>
        </p:txBody>
      </p:sp>
      <p:sp>
        <p:nvSpPr>
          <p:cNvPr id="8" name="日期占位符 2">
            <a:extLst>
              <a:ext uri="{FF2B5EF4-FFF2-40B4-BE49-F238E27FC236}">
                <a16:creationId xmlns:a16="http://schemas.microsoft.com/office/drawing/2014/main" id="{E6918D3F-C205-73D0-DA95-9477B7EB4A71}"/>
              </a:ext>
            </a:extLst>
          </p:cNvPr>
          <p:cNvSpPr>
            <a:spLocks noGrp="1"/>
          </p:cNvSpPr>
          <p:nvPr>
            <p:ph type="dt" sz="half" idx="10"/>
          </p:nvPr>
        </p:nvSpPr>
        <p:spPr/>
        <p:txBody>
          <a:bodyPr/>
          <a:lstStyle>
            <a:lvl1pPr>
              <a:defRPr/>
            </a:lvl1pPr>
          </a:lstStyle>
          <a:p>
            <a:fld id="{1DE29DCA-9A2F-4177-B861-9AD610F084D8}" type="datetimeFigureOut">
              <a:rPr lang="zh-CN" altLang="en-US" smtClean="0"/>
              <a:t>2022/5/6</a:t>
            </a:fld>
            <a:endParaRPr lang="zh-CN" altLang="en-US"/>
          </a:p>
        </p:txBody>
      </p:sp>
      <p:sp>
        <p:nvSpPr>
          <p:cNvPr id="9" name="页脚占位符 3">
            <a:extLst>
              <a:ext uri="{FF2B5EF4-FFF2-40B4-BE49-F238E27FC236}">
                <a16:creationId xmlns:a16="http://schemas.microsoft.com/office/drawing/2014/main" id="{B21E443E-A4A4-53AF-3037-79E559C008BC}"/>
              </a:ext>
            </a:extLst>
          </p:cNvPr>
          <p:cNvSpPr>
            <a:spLocks noGrp="1"/>
          </p:cNvSpPr>
          <p:nvPr>
            <p:ph type="ftr" sz="quarter" idx="11"/>
          </p:nvPr>
        </p:nvSpPr>
        <p:spPr/>
        <p:txBody>
          <a:bodyPr/>
          <a:lstStyle>
            <a:lvl1pPr>
              <a:defRPr/>
            </a:lvl1pPr>
          </a:lstStyle>
          <a:p>
            <a:endParaRPr lang="zh-CN" altLang="en-US"/>
          </a:p>
        </p:txBody>
      </p:sp>
      <p:sp>
        <p:nvSpPr>
          <p:cNvPr id="10" name="灯片编号占位符 4">
            <a:extLst>
              <a:ext uri="{FF2B5EF4-FFF2-40B4-BE49-F238E27FC236}">
                <a16:creationId xmlns:a16="http://schemas.microsoft.com/office/drawing/2014/main" id="{B858CD47-5396-175C-433E-E0E4D213317C}"/>
              </a:ext>
            </a:extLst>
          </p:cNvPr>
          <p:cNvSpPr>
            <a:spLocks noGrp="1"/>
          </p:cNvSpPr>
          <p:nvPr>
            <p:ph type="sldNum" sz="quarter" idx="12"/>
          </p:nvPr>
        </p:nvSpPr>
        <p:spPr/>
        <p:txBody>
          <a:bodyPr/>
          <a:lstStyle>
            <a:lvl1pPr>
              <a:defRPr/>
            </a:lvl1pPr>
          </a:lstStyle>
          <a:p>
            <a:fld id="{0DB5348F-3189-483F-8129-F4BBDDF39989}" type="slidenum">
              <a:rPr lang="zh-CN" altLang="en-US" smtClean="0"/>
              <a:t>‹#›</a:t>
            </a:fld>
            <a:endParaRPr lang="zh-CN" altLang="en-US"/>
          </a:p>
        </p:txBody>
      </p:sp>
    </p:spTree>
    <p:extLst>
      <p:ext uri="{BB962C8B-B14F-4D97-AF65-F5344CB8AC3E}">
        <p14:creationId xmlns:p14="http://schemas.microsoft.com/office/powerpoint/2010/main" val="1000800745"/>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grpSp>
        <p:nvGrpSpPr>
          <p:cNvPr id="2" name="组合 8">
            <a:extLst>
              <a:ext uri="{FF2B5EF4-FFF2-40B4-BE49-F238E27FC236}">
                <a16:creationId xmlns:a16="http://schemas.microsoft.com/office/drawing/2014/main" id="{F4105DAA-50C3-7093-9AC1-72327EAF9483}"/>
              </a:ext>
            </a:extLst>
          </p:cNvPr>
          <p:cNvGrpSpPr>
            <a:grpSpLocks/>
          </p:cNvGrpSpPr>
          <p:nvPr/>
        </p:nvGrpSpPr>
        <p:grpSpPr bwMode="auto">
          <a:xfrm>
            <a:off x="0" y="703263"/>
            <a:ext cx="368300" cy="415925"/>
            <a:chOff x="0" y="702885"/>
            <a:chExt cx="367754" cy="416560"/>
          </a:xfrm>
        </p:grpSpPr>
        <p:pic>
          <p:nvPicPr>
            <p:cNvPr id="3" name="图片 9">
              <a:extLst>
                <a:ext uri="{FF2B5EF4-FFF2-40B4-BE49-F238E27FC236}">
                  <a16:creationId xmlns:a16="http://schemas.microsoft.com/office/drawing/2014/main" id="{6CEF89D3-8380-AE89-5DBF-136030F281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2885"/>
              <a:ext cx="325120" cy="416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10">
              <a:extLst>
                <a:ext uri="{FF2B5EF4-FFF2-40B4-BE49-F238E27FC236}">
                  <a16:creationId xmlns:a16="http://schemas.microsoft.com/office/drawing/2014/main" id="{58C4373F-047F-C00B-55AF-5FD3DB7A50D1}"/>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354" y="771300"/>
              <a:ext cx="86400" cy="2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 name="图片 15" descr="哈工大logo">
            <a:extLst>
              <a:ext uri="{FF2B5EF4-FFF2-40B4-BE49-F238E27FC236}">
                <a16:creationId xmlns:a16="http://schemas.microsoft.com/office/drawing/2014/main" id="{AA8A7934-737C-D190-3BE2-339A481CE2BA}"/>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0" y="738188"/>
            <a:ext cx="403225"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20">
            <a:extLst>
              <a:ext uri="{FF2B5EF4-FFF2-40B4-BE49-F238E27FC236}">
                <a16:creationId xmlns:a16="http://schemas.microsoft.com/office/drawing/2014/main" id="{6784BFA0-8AA5-E6FE-5E90-ED19FEA8325C}"/>
              </a:ext>
            </a:extLst>
          </p:cNvPr>
          <p:cNvPicPr>
            <a:picLocks noChangeAspect="1" noChangeArrowheads="1"/>
          </p:cNvPicPr>
          <p:nvPr/>
        </p:nvPicPr>
        <p:blipFill>
          <a:blip r:embed="rId4">
            <a:clrChange>
              <a:clrFrom>
                <a:srgbClr val="F8FDFF"/>
              </a:clrFrom>
              <a:clrTo>
                <a:srgbClr val="F8FDFF">
                  <a:alpha val="0"/>
                </a:srgbClr>
              </a:clrTo>
            </a:clrChange>
            <a:extLst>
              <a:ext uri="{28A0092B-C50C-407E-A947-70E740481C1C}">
                <a14:useLocalDpi xmlns:a14="http://schemas.microsoft.com/office/drawing/2010/main" val="0"/>
              </a:ext>
            </a:extLst>
          </a:blip>
          <a:srcRect/>
          <a:stretch>
            <a:fillRect/>
          </a:stretch>
        </p:blipFill>
        <p:spPr bwMode="auto">
          <a:xfrm>
            <a:off x="9748838" y="190500"/>
            <a:ext cx="2125662"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日期占位符 1">
            <a:extLst>
              <a:ext uri="{FF2B5EF4-FFF2-40B4-BE49-F238E27FC236}">
                <a16:creationId xmlns:a16="http://schemas.microsoft.com/office/drawing/2014/main" id="{F9A20AD2-7E73-8575-48FB-550939407565}"/>
              </a:ext>
            </a:extLst>
          </p:cNvPr>
          <p:cNvSpPr>
            <a:spLocks noGrp="1"/>
          </p:cNvSpPr>
          <p:nvPr>
            <p:ph type="dt" sz="half" idx="10"/>
          </p:nvPr>
        </p:nvSpPr>
        <p:spPr/>
        <p:txBody>
          <a:bodyPr/>
          <a:lstStyle>
            <a:lvl1pPr>
              <a:defRPr/>
            </a:lvl1pPr>
          </a:lstStyle>
          <a:p>
            <a:fld id="{1DE29DCA-9A2F-4177-B861-9AD610F084D8}" type="datetimeFigureOut">
              <a:rPr lang="zh-CN" altLang="en-US" smtClean="0"/>
              <a:t>2022/5/6</a:t>
            </a:fld>
            <a:endParaRPr lang="zh-CN" altLang="en-US"/>
          </a:p>
        </p:txBody>
      </p:sp>
      <p:sp>
        <p:nvSpPr>
          <p:cNvPr id="8" name="页脚占位符 2">
            <a:extLst>
              <a:ext uri="{FF2B5EF4-FFF2-40B4-BE49-F238E27FC236}">
                <a16:creationId xmlns:a16="http://schemas.microsoft.com/office/drawing/2014/main" id="{D6C6FB90-4732-E58B-3830-7696F4BFD138}"/>
              </a:ext>
            </a:extLst>
          </p:cNvPr>
          <p:cNvSpPr>
            <a:spLocks noGrp="1"/>
          </p:cNvSpPr>
          <p:nvPr>
            <p:ph type="ftr" sz="quarter" idx="11"/>
          </p:nvPr>
        </p:nvSpPr>
        <p:spPr/>
        <p:txBody>
          <a:bodyPr/>
          <a:lstStyle>
            <a:lvl1pPr>
              <a:defRPr/>
            </a:lvl1pPr>
          </a:lstStyle>
          <a:p>
            <a:endParaRPr lang="zh-CN" altLang="en-US"/>
          </a:p>
        </p:txBody>
      </p:sp>
      <p:sp>
        <p:nvSpPr>
          <p:cNvPr id="9" name="灯片编号占位符 3">
            <a:extLst>
              <a:ext uri="{FF2B5EF4-FFF2-40B4-BE49-F238E27FC236}">
                <a16:creationId xmlns:a16="http://schemas.microsoft.com/office/drawing/2014/main" id="{AA7EA501-5EFA-A051-59AE-1C539D606AE5}"/>
              </a:ext>
            </a:extLst>
          </p:cNvPr>
          <p:cNvSpPr>
            <a:spLocks noGrp="1"/>
          </p:cNvSpPr>
          <p:nvPr>
            <p:ph type="sldNum" sz="quarter" idx="12"/>
          </p:nvPr>
        </p:nvSpPr>
        <p:spPr/>
        <p:txBody>
          <a:bodyPr/>
          <a:lstStyle>
            <a:lvl1pPr>
              <a:defRPr/>
            </a:lvl1pPr>
          </a:lstStyle>
          <a:p>
            <a:fld id="{0DB5348F-3189-483F-8129-F4BBDDF39989}" type="slidenum">
              <a:rPr lang="zh-CN" altLang="en-US" smtClean="0"/>
              <a:t>‹#›</a:t>
            </a:fld>
            <a:endParaRPr lang="zh-CN" altLang="en-US"/>
          </a:p>
        </p:txBody>
      </p:sp>
    </p:spTree>
    <p:extLst>
      <p:ext uri="{BB962C8B-B14F-4D97-AF65-F5344CB8AC3E}">
        <p14:creationId xmlns:p14="http://schemas.microsoft.com/office/powerpoint/2010/main" val="2825988355"/>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grpSp>
        <p:nvGrpSpPr>
          <p:cNvPr id="5" name="组合 8">
            <a:extLst>
              <a:ext uri="{FF2B5EF4-FFF2-40B4-BE49-F238E27FC236}">
                <a16:creationId xmlns:a16="http://schemas.microsoft.com/office/drawing/2014/main" id="{8BA55DB1-E50F-2EE4-4D1F-41A184467D41}"/>
              </a:ext>
            </a:extLst>
          </p:cNvPr>
          <p:cNvGrpSpPr>
            <a:grpSpLocks/>
          </p:cNvGrpSpPr>
          <p:nvPr/>
        </p:nvGrpSpPr>
        <p:grpSpPr bwMode="auto">
          <a:xfrm>
            <a:off x="0" y="703263"/>
            <a:ext cx="368300" cy="415925"/>
            <a:chOff x="0" y="702885"/>
            <a:chExt cx="367754" cy="416560"/>
          </a:xfrm>
        </p:grpSpPr>
        <p:pic>
          <p:nvPicPr>
            <p:cNvPr id="6" name="图片 9">
              <a:extLst>
                <a:ext uri="{FF2B5EF4-FFF2-40B4-BE49-F238E27FC236}">
                  <a16:creationId xmlns:a16="http://schemas.microsoft.com/office/drawing/2014/main" id="{71EEAA67-296B-5744-1711-9E030AE790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2885"/>
              <a:ext cx="325120" cy="416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10">
              <a:extLst>
                <a:ext uri="{FF2B5EF4-FFF2-40B4-BE49-F238E27FC236}">
                  <a16:creationId xmlns:a16="http://schemas.microsoft.com/office/drawing/2014/main" id="{934BA006-D8EC-B3FB-CAA1-3295311FF7F0}"/>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354" y="771300"/>
              <a:ext cx="86400" cy="2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图片 15" descr="哈工大logo">
            <a:extLst>
              <a:ext uri="{FF2B5EF4-FFF2-40B4-BE49-F238E27FC236}">
                <a16:creationId xmlns:a16="http://schemas.microsoft.com/office/drawing/2014/main" id="{474F6D0E-8A2C-BAB0-40F7-ED60744BB350}"/>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0" y="738188"/>
            <a:ext cx="403225"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20">
            <a:extLst>
              <a:ext uri="{FF2B5EF4-FFF2-40B4-BE49-F238E27FC236}">
                <a16:creationId xmlns:a16="http://schemas.microsoft.com/office/drawing/2014/main" id="{7B640693-225B-9BA6-ED67-D31912885BE2}"/>
              </a:ext>
            </a:extLst>
          </p:cNvPr>
          <p:cNvPicPr>
            <a:picLocks noChangeAspect="1" noChangeArrowheads="1"/>
          </p:cNvPicPr>
          <p:nvPr/>
        </p:nvPicPr>
        <p:blipFill>
          <a:blip r:embed="rId4">
            <a:clrChange>
              <a:clrFrom>
                <a:srgbClr val="F8FDFF"/>
              </a:clrFrom>
              <a:clrTo>
                <a:srgbClr val="F8FDFF">
                  <a:alpha val="0"/>
                </a:srgbClr>
              </a:clrTo>
            </a:clrChange>
            <a:extLst>
              <a:ext uri="{28A0092B-C50C-407E-A947-70E740481C1C}">
                <a14:useLocalDpi xmlns:a14="http://schemas.microsoft.com/office/drawing/2010/main" val="0"/>
              </a:ext>
            </a:extLst>
          </a:blip>
          <a:srcRect/>
          <a:stretch>
            <a:fillRect/>
          </a:stretch>
        </p:blipFill>
        <p:spPr bwMode="auto">
          <a:xfrm>
            <a:off x="9748838" y="190500"/>
            <a:ext cx="2125662"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609603" y="273049"/>
            <a:ext cx="4011084" cy="1162050"/>
          </a:xfrm>
        </p:spPr>
        <p:txBody>
          <a:bodyPr anchor="b"/>
          <a:lstStyle>
            <a:lvl1pPr algn="l">
              <a:defRPr sz="2645" b="1"/>
            </a:lvl1pPr>
          </a:lstStyle>
          <a:p>
            <a:r>
              <a:rPr lang="zh-CN" altLang="en-US" noProof="1"/>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4230"/>
            </a:lvl1pPr>
            <a:lvl2pPr>
              <a:defRPr sz="3705"/>
            </a:lvl2pPr>
            <a:lvl3pPr>
              <a:defRPr sz="3175"/>
            </a:lvl3pPr>
            <a:lvl4pPr>
              <a:defRPr sz="2645"/>
            </a:lvl4pPr>
            <a:lvl5pPr>
              <a:defRPr sz="2645"/>
            </a:lvl5pPr>
            <a:lvl6pPr>
              <a:defRPr sz="2645"/>
            </a:lvl6pPr>
            <a:lvl7pPr>
              <a:defRPr sz="2645"/>
            </a:lvl7pPr>
            <a:lvl8pPr>
              <a:defRPr sz="2645"/>
            </a:lvl8pPr>
            <a:lvl9pPr>
              <a:defRPr sz="2645"/>
            </a:lvl9p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文本占位符 3"/>
          <p:cNvSpPr>
            <a:spLocks noGrp="1"/>
          </p:cNvSpPr>
          <p:nvPr>
            <p:ph type="body" sz="half" idx="2"/>
          </p:nvPr>
        </p:nvSpPr>
        <p:spPr>
          <a:xfrm>
            <a:off x="609603" y="1435101"/>
            <a:ext cx="4011084" cy="4691063"/>
          </a:xfrm>
        </p:spPr>
        <p:txBody>
          <a:bodyPr/>
          <a:lstStyle>
            <a:lvl1pPr marL="0" indent="0">
              <a:buNone/>
              <a:defRPr sz="1905"/>
            </a:lvl1pPr>
            <a:lvl2pPr marL="609600" indent="0">
              <a:buNone/>
              <a:defRPr sz="1585"/>
            </a:lvl2pPr>
            <a:lvl3pPr marL="1218565" indent="0">
              <a:buNone/>
              <a:defRPr sz="1375"/>
            </a:lvl3pPr>
            <a:lvl4pPr marL="1828800" indent="0">
              <a:buNone/>
              <a:defRPr sz="1165"/>
            </a:lvl4pPr>
            <a:lvl5pPr marL="2438400" indent="0">
              <a:buNone/>
              <a:defRPr sz="1165"/>
            </a:lvl5pPr>
            <a:lvl6pPr marL="3048000" indent="0">
              <a:buNone/>
              <a:defRPr sz="1165"/>
            </a:lvl6pPr>
            <a:lvl7pPr marL="3656965" indent="0">
              <a:buNone/>
              <a:defRPr sz="1165"/>
            </a:lvl7pPr>
            <a:lvl8pPr marL="4266565" indent="0">
              <a:buNone/>
              <a:defRPr sz="1165"/>
            </a:lvl8pPr>
            <a:lvl9pPr marL="4876800" indent="0">
              <a:buNone/>
              <a:defRPr sz="1165"/>
            </a:lvl9pPr>
          </a:lstStyle>
          <a:p>
            <a:pPr lvl="0"/>
            <a:r>
              <a:rPr lang="zh-CN" altLang="en-US" noProof="1"/>
              <a:t>单击此处编辑母版文本样式</a:t>
            </a:r>
          </a:p>
        </p:txBody>
      </p:sp>
      <p:sp>
        <p:nvSpPr>
          <p:cNvPr id="10" name="日期占位符 4">
            <a:extLst>
              <a:ext uri="{FF2B5EF4-FFF2-40B4-BE49-F238E27FC236}">
                <a16:creationId xmlns:a16="http://schemas.microsoft.com/office/drawing/2014/main" id="{BE1A3E0C-751B-D299-BEA1-FD28087B8BD8}"/>
              </a:ext>
            </a:extLst>
          </p:cNvPr>
          <p:cNvSpPr>
            <a:spLocks noGrp="1"/>
          </p:cNvSpPr>
          <p:nvPr>
            <p:ph type="dt" sz="half" idx="10"/>
          </p:nvPr>
        </p:nvSpPr>
        <p:spPr/>
        <p:txBody>
          <a:bodyPr/>
          <a:lstStyle>
            <a:lvl1pPr>
              <a:defRPr/>
            </a:lvl1pPr>
          </a:lstStyle>
          <a:p>
            <a:fld id="{1DE29DCA-9A2F-4177-B861-9AD610F084D8}" type="datetimeFigureOut">
              <a:rPr lang="zh-CN" altLang="en-US" smtClean="0"/>
              <a:t>2022/5/6</a:t>
            </a:fld>
            <a:endParaRPr lang="zh-CN" altLang="en-US"/>
          </a:p>
        </p:txBody>
      </p:sp>
      <p:sp>
        <p:nvSpPr>
          <p:cNvPr id="11" name="页脚占位符 5">
            <a:extLst>
              <a:ext uri="{FF2B5EF4-FFF2-40B4-BE49-F238E27FC236}">
                <a16:creationId xmlns:a16="http://schemas.microsoft.com/office/drawing/2014/main" id="{FA095834-4C26-4327-3BCE-CAC6A700AA8E}"/>
              </a:ext>
            </a:extLst>
          </p:cNvPr>
          <p:cNvSpPr>
            <a:spLocks noGrp="1"/>
          </p:cNvSpPr>
          <p:nvPr>
            <p:ph type="ftr" sz="quarter" idx="11"/>
          </p:nvPr>
        </p:nvSpPr>
        <p:spPr/>
        <p:txBody>
          <a:bodyPr/>
          <a:lstStyle>
            <a:lvl1pPr>
              <a:defRPr/>
            </a:lvl1pPr>
          </a:lstStyle>
          <a:p>
            <a:endParaRPr lang="zh-CN" altLang="en-US"/>
          </a:p>
        </p:txBody>
      </p:sp>
      <p:sp>
        <p:nvSpPr>
          <p:cNvPr id="12" name="灯片编号占位符 6">
            <a:extLst>
              <a:ext uri="{FF2B5EF4-FFF2-40B4-BE49-F238E27FC236}">
                <a16:creationId xmlns:a16="http://schemas.microsoft.com/office/drawing/2014/main" id="{198D6AD8-74B9-C455-7A39-07D0CC90919C}"/>
              </a:ext>
            </a:extLst>
          </p:cNvPr>
          <p:cNvSpPr>
            <a:spLocks noGrp="1"/>
          </p:cNvSpPr>
          <p:nvPr>
            <p:ph type="sldNum" sz="quarter" idx="12"/>
          </p:nvPr>
        </p:nvSpPr>
        <p:spPr/>
        <p:txBody>
          <a:bodyPr/>
          <a:lstStyle>
            <a:lvl1pPr>
              <a:defRPr/>
            </a:lvl1pPr>
          </a:lstStyle>
          <a:p>
            <a:fld id="{0DB5348F-3189-483F-8129-F4BBDDF39989}" type="slidenum">
              <a:rPr lang="zh-CN" altLang="en-US" smtClean="0"/>
              <a:t>‹#›</a:t>
            </a:fld>
            <a:endParaRPr lang="zh-CN" altLang="en-US"/>
          </a:p>
        </p:txBody>
      </p:sp>
    </p:spTree>
    <p:extLst>
      <p:ext uri="{BB962C8B-B14F-4D97-AF65-F5344CB8AC3E}">
        <p14:creationId xmlns:p14="http://schemas.microsoft.com/office/powerpoint/2010/main" val="3401289283"/>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grpSp>
        <p:nvGrpSpPr>
          <p:cNvPr id="5" name="组合 8">
            <a:extLst>
              <a:ext uri="{FF2B5EF4-FFF2-40B4-BE49-F238E27FC236}">
                <a16:creationId xmlns:a16="http://schemas.microsoft.com/office/drawing/2014/main" id="{45B8D810-C13B-022C-7271-670CB6B86065}"/>
              </a:ext>
            </a:extLst>
          </p:cNvPr>
          <p:cNvGrpSpPr>
            <a:grpSpLocks/>
          </p:cNvGrpSpPr>
          <p:nvPr/>
        </p:nvGrpSpPr>
        <p:grpSpPr bwMode="auto">
          <a:xfrm>
            <a:off x="0" y="703263"/>
            <a:ext cx="368300" cy="415925"/>
            <a:chOff x="0" y="702885"/>
            <a:chExt cx="367754" cy="416560"/>
          </a:xfrm>
        </p:grpSpPr>
        <p:pic>
          <p:nvPicPr>
            <p:cNvPr id="6" name="图片 9">
              <a:extLst>
                <a:ext uri="{FF2B5EF4-FFF2-40B4-BE49-F238E27FC236}">
                  <a16:creationId xmlns:a16="http://schemas.microsoft.com/office/drawing/2014/main" id="{45C74010-07D2-54FE-F80B-373D95446E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2885"/>
              <a:ext cx="325120" cy="416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10">
              <a:extLst>
                <a:ext uri="{FF2B5EF4-FFF2-40B4-BE49-F238E27FC236}">
                  <a16:creationId xmlns:a16="http://schemas.microsoft.com/office/drawing/2014/main" id="{107FBA08-C109-113F-B765-CCA1C29E759A}"/>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354" y="771300"/>
              <a:ext cx="86400" cy="2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图片 15" descr="哈工大logo">
            <a:extLst>
              <a:ext uri="{FF2B5EF4-FFF2-40B4-BE49-F238E27FC236}">
                <a16:creationId xmlns:a16="http://schemas.microsoft.com/office/drawing/2014/main" id="{D93B3048-976C-198C-9229-B16DBDFE538B}"/>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0" y="738188"/>
            <a:ext cx="403225"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20">
            <a:extLst>
              <a:ext uri="{FF2B5EF4-FFF2-40B4-BE49-F238E27FC236}">
                <a16:creationId xmlns:a16="http://schemas.microsoft.com/office/drawing/2014/main" id="{44573FEC-630A-7E71-115F-1DDF7593C4F8}"/>
              </a:ext>
            </a:extLst>
          </p:cNvPr>
          <p:cNvPicPr>
            <a:picLocks noChangeAspect="1" noChangeArrowheads="1"/>
          </p:cNvPicPr>
          <p:nvPr/>
        </p:nvPicPr>
        <p:blipFill>
          <a:blip r:embed="rId4">
            <a:clrChange>
              <a:clrFrom>
                <a:srgbClr val="F8FDFF"/>
              </a:clrFrom>
              <a:clrTo>
                <a:srgbClr val="F8FDFF">
                  <a:alpha val="0"/>
                </a:srgbClr>
              </a:clrTo>
            </a:clrChange>
            <a:extLst>
              <a:ext uri="{28A0092B-C50C-407E-A947-70E740481C1C}">
                <a14:useLocalDpi xmlns:a14="http://schemas.microsoft.com/office/drawing/2010/main" val="0"/>
              </a:ext>
            </a:extLst>
          </a:blip>
          <a:srcRect/>
          <a:stretch>
            <a:fillRect/>
          </a:stretch>
        </p:blipFill>
        <p:spPr bwMode="auto">
          <a:xfrm>
            <a:off x="9748838" y="190500"/>
            <a:ext cx="2125662"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2389717" y="4800600"/>
            <a:ext cx="7315200" cy="566739"/>
          </a:xfrm>
        </p:spPr>
        <p:txBody>
          <a:bodyPr anchor="b"/>
          <a:lstStyle>
            <a:lvl1pPr algn="l">
              <a:defRPr sz="2645" b="1"/>
            </a:lvl1pPr>
          </a:lstStyle>
          <a:p>
            <a:r>
              <a:rPr lang="zh-CN" altLang="en-US" noProof="1"/>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4230"/>
            </a:lvl1pPr>
            <a:lvl2pPr marL="609600" indent="0">
              <a:buNone/>
              <a:defRPr sz="3705"/>
            </a:lvl2pPr>
            <a:lvl3pPr marL="1218565" indent="0">
              <a:buNone/>
              <a:defRPr sz="3175"/>
            </a:lvl3pPr>
            <a:lvl4pPr marL="1828800" indent="0">
              <a:buNone/>
              <a:defRPr sz="2645"/>
            </a:lvl4pPr>
            <a:lvl5pPr marL="2438400" indent="0">
              <a:buNone/>
              <a:defRPr sz="2645"/>
            </a:lvl5pPr>
            <a:lvl6pPr marL="3048000" indent="0">
              <a:buNone/>
              <a:defRPr sz="2645"/>
            </a:lvl6pPr>
            <a:lvl7pPr marL="3656965" indent="0">
              <a:buNone/>
              <a:defRPr sz="2645"/>
            </a:lvl7pPr>
            <a:lvl8pPr marL="4266565" indent="0">
              <a:buNone/>
              <a:defRPr sz="2645"/>
            </a:lvl8pPr>
            <a:lvl9pPr marL="4876800" indent="0">
              <a:buNone/>
              <a:defRPr sz="2645"/>
            </a:lvl9pPr>
          </a:lstStyle>
          <a:p>
            <a:r>
              <a:rPr lang="zh-CN" altLang="en-US" noProof="1"/>
              <a:t>单击图标添加图片</a:t>
            </a:r>
          </a:p>
        </p:txBody>
      </p:sp>
      <p:sp>
        <p:nvSpPr>
          <p:cNvPr id="4" name="文本占位符 3"/>
          <p:cNvSpPr>
            <a:spLocks noGrp="1"/>
          </p:cNvSpPr>
          <p:nvPr>
            <p:ph type="body" sz="half" idx="2"/>
          </p:nvPr>
        </p:nvSpPr>
        <p:spPr>
          <a:xfrm>
            <a:off x="2389717" y="5367338"/>
            <a:ext cx="7315200" cy="804863"/>
          </a:xfrm>
        </p:spPr>
        <p:txBody>
          <a:bodyPr/>
          <a:lstStyle>
            <a:lvl1pPr marL="0" indent="0">
              <a:buNone/>
              <a:defRPr sz="1905"/>
            </a:lvl1pPr>
            <a:lvl2pPr marL="609600" indent="0">
              <a:buNone/>
              <a:defRPr sz="1585"/>
            </a:lvl2pPr>
            <a:lvl3pPr marL="1218565" indent="0">
              <a:buNone/>
              <a:defRPr sz="1375"/>
            </a:lvl3pPr>
            <a:lvl4pPr marL="1828800" indent="0">
              <a:buNone/>
              <a:defRPr sz="1165"/>
            </a:lvl4pPr>
            <a:lvl5pPr marL="2438400" indent="0">
              <a:buNone/>
              <a:defRPr sz="1165"/>
            </a:lvl5pPr>
            <a:lvl6pPr marL="3048000" indent="0">
              <a:buNone/>
              <a:defRPr sz="1165"/>
            </a:lvl6pPr>
            <a:lvl7pPr marL="3656965" indent="0">
              <a:buNone/>
              <a:defRPr sz="1165"/>
            </a:lvl7pPr>
            <a:lvl8pPr marL="4266565" indent="0">
              <a:buNone/>
              <a:defRPr sz="1165"/>
            </a:lvl8pPr>
            <a:lvl9pPr marL="4876800" indent="0">
              <a:buNone/>
              <a:defRPr sz="1165"/>
            </a:lvl9pPr>
          </a:lstStyle>
          <a:p>
            <a:pPr lvl="0"/>
            <a:r>
              <a:rPr lang="zh-CN" altLang="en-US" noProof="1"/>
              <a:t>单击此处编辑母版文本样式</a:t>
            </a:r>
          </a:p>
        </p:txBody>
      </p:sp>
      <p:sp>
        <p:nvSpPr>
          <p:cNvPr id="10" name="日期占位符 4">
            <a:extLst>
              <a:ext uri="{FF2B5EF4-FFF2-40B4-BE49-F238E27FC236}">
                <a16:creationId xmlns:a16="http://schemas.microsoft.com/office/drawing/2014/main" id="{35C1FE68-5F84-B10A-F010-57DE753DC39C}"/>
              </a:ext>
            </a:extLst>
          </p:cNvPr>
          <p:cNvSpPr>
            <a:spLocks noGrp="1"/>
          </p:cNvSpPr>
          <p:nvPr>
            <p:ph type="dt" sz="half" idx="10"/>
          </p:nvPr>
        </p:nvSpPr>
        <p:spPr/>
        <p:txBody>
          <a:bodyPr/>
          <a:lstStyle>
            <a:lvl1pPr>
              <a:defRPr/>
            </a:lvl1pPr>
          </a:lstStyle>
          <a:p>
            <a:fld id="{1DE29DCA-9A2F-4177-B861-9AD610F084D8}" type="datetimeFigureOut">
              <a:rPr lang="zh-CN" altLang="en-US" smtClean="0"/>
              <a:t>2022/5/6</a:t>
            </a:fld>
            <a:endParaRPr lang="zh-CN" altLang="en-US"/>
          </a:p>
        </p:txBody>
      </p:sp>
      <p:sp>
        <p:nvSpPr>
          <p:cNvPr id="11" name="页脚占位符 5">
            <a:extLst>
              <a:ext uri="{FF2B5EF4-FFF2-40B4-BE49-F238E27FC236}">
                <a16:creationId xmlns:a16="http://schemas.microsoft.com/office/drawing/2014/main" id="{BD64D796-1E44-7901-F03D-704EE31D7B57}"/>
              </a:ext>
            </a:extLst>
          </p:cNvPr>
          <p:cNvSpPr>
            <a:spLocks noGrp="1"/>
          </p:cNvSpPr>
          <p:nvPr>
            <p:ph type="ftr" sz="quarter" idx="11"/>
          </p:nvPr>
        </p:nvSpPr>
        <p:spPr/>
        <p:txBody>
          <a:bodyPr/>
          <a:lstStyle>
            <a:lvl1pPr>
              <a:defRPr/>
            </a:lvl1pPr>
          </a:lstStyle>
          <a:p>
            <a:endParaRPr lang="zh-CN" altLang="en-US"/>
          </a:p>
        </p:txBody>
      </p:sp>
      <p:sp>
        <p:nvSpPr>
          <p:cNvPr id="12" name="灯片编号占位符 6">
            <a:extLst>
              <a:ext uri="{FF2B5EF4-FFF2-40B4-BE49-F238E27FC236}">
                <a16:creationId xmlns:a16="http://schemas.microsoft.com/office/drawing/2014/main" id="{B0305ECE-3D54-AA57-7FC9-B107EC90973F}"/>
              </a:ext>
            </a:extLst>
          </p:cNvPr>
          <p:cNvSpPr>
            <a:spLocks noGrp="1"/>
          </p:cNvSpPr>
          <p:nvPr>
            <p:ph type="sldNum" sz="quarter" idx="12"/>
          </p:nvPr>
        </p:nvSpPr>
        <p:spPr/>
        <p:txBody>
          <a:bodyPr/>
          <a:lstStyle>
            <a:lvl1pPr>
              <a:defRPr/>
            </a:lvl1pPr>
          </a:lstStyle>
          <a:p>
            <a:fld id="{0DB5348F-3189-483F-8129-F4BBDDF39989}" type="slidenum">
              <a:rPr lang="zh-CN" altLang="en-US" smtClean="0"/>
              <a:t>‹#›</a:t>
            </a:fld>
            <a:endParaRPr lang="zh-CN" altLang="en-US"/>
          </a:p>
        </p:txBody>
      </p:sp>
    </p:spTree>
    <p:extLst>
      <p:ext uri="{BB962C8B-B14F-4D97-AF65-F5344CB8AC3E}">
        <p14:creationId xmlns:p14="http://schemas.microsoft.com/office/powerpoint/2010/main" val="3251788701"/>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7" name="Picture 1510">
            <a:extLst>
              <a:ext uri="{FF2B5EF4-FFF2-40B4-BE49-F238E27FC236}">
                <a16:creationId xmlns:a16="http://schemas.microsoft.com/office/drawing/2014/main" id="{7F836EE2-02B4-E96A-5EF1-AB45D0EA64E4}"/>
              </a:ext>
            </a:extLst>
          </p:cNvPr>
          <p:cNvPicPr>
            <a:picLocks noChangeArrowheads="1"/>
          </p:cNvPicPr>
          <p:nvPr/>
        </p:nvPicPr>
        <p:blipFill>
          <a:blip r:embed="rId14" cstate="screen">
            <a:clrChange>
              <a:clrFrom>
                <a:srgbClr val="000000">
                  <a:alpha val="0"/>
                </a:srgbClr>
              </a:clrFrom>
              <a:clrTo>
                <a:srgbClr val="000000">
                  <a:alpha val="0"/>
                </a:srgbClr>
              </a:clrTo>
            </a:clrChange>
            <a:duotone>
              <a:schemeClr val="accent2">
                <a:shade val="45000"/>
                <a:satMod val="135000"/>
              </a:schemeClr>
              <a:prstClr val="white"/>
            </a:duotone>
          </a:blip>
          <a:srcRect/>
          <a:stretch>
            <a:fillRect/>
          </a:stretch>
        </p:blipFill>
        <p:spPr bwMode="auto">
          <a:xfrm rot="4320000" flipH="1">
            <a:off x="148919" y="3246222"/>
            <a:ext cx="3225713" cy="5154303"/>
          </a:xfrm>
          <a:prstGeom prst="rect">
            <a:avLst/>
          </a:prstGeom>
          <a:noFill/>
          <a:ln w="9525">
            <a:noFill/>
            <a:miter lim="800000"/>
            <a:headEnd/>
            <a:tailEnd/>
          </a:ln>
        </p:spPr>
      </p:pic>
      <p:sp>
        <p:nvSpPr>
          <p:cNvPr id="2" name="标题占位符 1">
            <a:extLst>
              <a:ext uri="{FF2B5EF4-FFF2-40B4-BE49-F238E27FC236}">
                <a16:creationId xmlns:a16="http://schemas.microsoft.com/office/drawing/2014/main" id="{38016AF4-9C1F-2100-F93D-4654E76EDEB5}"/>
              </a:ext>
            </a:extLst>
          </p:cNvPr>
          <p:cNvSpPr>
            <a:spLocks noGrp="1"/>
          </p:cNvSpPr>
          <p:nvPr>
            <p:ph type="title"/>
          </p:nvPr>
        </p:nvSpPr>
        <p:spPr>
          <a:xfrm>
            <a:off x="609600" y="274638"/>
            <a:ext cx="10972800" cy="1143000"/>
          </a:xfrm>
          <a:prstGeom prst="rect">
            <a:avLst/>
          </a:prstGeom>
        </p:spPr>
        <p:txBody>
          <a:bodyPr vert="horz" lIns="115214" tIns="57607" rIns="115214" bIns="57607" rtlCol="0" anchor="ctr">
            <a:normAutofit/>
          </a:bodyPr>
          <a:lstStyle/>
          <a:p>
            <a:r>
              <a:rPr lang="zh-CN" altLang="en-US" noProof="1"/>
              <a:t>单击此处编辑母版标题样式</a:t>
            </a:r>
          </a:p>
        </p:txBody>
      </p:sp>
      <p:sp>
        <p:nvSpPr>
          <p:cNvPr id="3" name="文本占位符 2">
            <a:extLst>
              <a:ext uri="{FF2B5EF4-FFF2-40B4-BE49-F238E27FC236}">
                <a16:creationId xmlns:a16="http://schemas.microsoft.com/office/drawing/2014/main" id="{FBC4382A-05AE-76AF-B8FF-0DCB0B42D7D6}"/>
              </a:ext>
            </a:extLst>
          </p:cNvPr>
          <p:cNvSpPr>
            <a:spLocks noGrp="1"/>
          </p:cNvSpPr>
          <p:nvPr>
            <p:ph type="body" idx="1"/>
          </p:nvPr>
        </p:nvSpPr>
        <p:spPr>
          <a:xfrm>
            <a:off x="609600" y="1600200"/>
            <a:ext cx="10972800" cy="4525963"/>
          </a:xfrm>
          <a:prstGeom prst="rect">
            <a:avLst/>
          </a:prstGeom>
        </p:spPr>
        <p:txBody>
          <a:bodyPr vert="horz" lIns="115214" tIns="57607" rIns="115214" bIns="57607" rtlCol="0">
            <a:normAutofit/>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C7E406B1-6A24-1CF5-8735-A004F792A850}"/>
              </a:ext>
            </a:extLst>
          </p:cNvPr>
          <p:cNvSpPr>
            <a:spLocks noGrp="1"/>
          </p:cNvSpPr>
          <p:nvPr>
            <p:ph type="dt" sz="half" idx="2"/>
          </p:nvPr>
        </p:nvSpPr>
        <p:spPr>
          <a:xfrm>
            <a:off x="609600" y="6356350"/>
            <a:ext cx="2844800" cy="365125"/>
          </a:xfrm>
          <a:prstGeom prst="rect">
            <a:avLst/>
          </a:prstGeom>
        </p:spPr>
        <p:txBody>
          <a:bodyPr vert="horz" lIns="115214" tIns="57607" rIns="115214" bIns="57607" rtlCol="0" anchor="ctr"/>
          <a:lstStyle>
            <a:lvl1pPr algn="l" fontAlgn="auto">
              <a:defRPr sz="1585" noProof="1" smtClean="0">
                <a:solidFill>
                  <a:schemeClr val="tx1">
                    <a:tint val="75000"/>
                  </a:schemeClr>
                </a:solidFill>
                <a:latin typeface="Times New Roman" panose="02020603050405020304" pitchFamily="18" charset="0"/>
                <a:ea typeface="+mn-ea"/>
                <a:cs typeface="Times New Roman" panose="02020603050405020304" pitchFamily="18" charset="0"/>
              </a:defRPr>
            </a:lvl1pPr>
          </a:lstStyle>
          <a:p>
            <a:fld id="{1DE29DCA-9A2F-4177-B861-9AD610F084D8}" type="datetimeFigureOut">
              <a:rPr lang="zh-CN" altLang="en-US" smtClean="0"/>
              <a:t>2022/5/6</a:t>
            </a:fld>
            <a:endParaRPr lang="zh-CN" altLang="en-US"/>
          </a:p>
        </p:txBody>
      </p:sp>
      <p:sp>
        <p:nvSpPr>
          <p:cNvPr id="5" name="页脚占位符 4">
            <a:extLst>
              <a:ext uri="{FF2B5EF4-FFF2-40B4-BE49-F238E27FC236}">
                <a16:creationId xmlns:a16="http://schemas.microsoft.com/office/drawing/2014/main" id="{5A9096C0-B08A-0F96-AB2C-42FE04BE6B53}"/>
              </a:ext>
            </a:extLst>
          </p:cNvPr>
          <p:cNvSpPr>
            <a:spLocks noGrp="1"/>
          </p:cNvSpPr>
          <p:nvPr>
            <p:ph type="ftr" sz="quarter" idx="3"/>
          </p:nvPr>
        </p:nvSpPr>
        <p:spPr>
          <a:xfrm>
            <a:off x="4165600" y="6356350"/>
            <a:ext cx="3860800" cy="365125"/>
          </a:xfrm>
          <a:prstGeom prst="rect">
            <a:avLst/>
          </a:prstGeom>
        </p:spPr>
        <p:txBody>
          <a:bodyPr vert="horz" lIns="115214" tIns="57607" rIns="115214" bIns="57607" rtlCol="0" anchor="ctr"/>
          <a:lstStyle>
            <a:lvl1pPr algn="ctr" fontAlgn="auto">
              <a:defRPr sz="1585" noProof="1" dirty="0">
                <a:solidFill>
                  <a:schemeClr val="tx1">
                    <a:tint val="75000"/>
                  </a:schemeClr>
                </a:solidFill>
                <a:latin typeface="Times New Roman" panose="02020603050405020304" pitchFamily="18" charset="0"/>
                <a:cs typeface="Times New Roman" panose="02020603050405020304" pitchFamily="18" charset="0"/>
              </a:defRPr>
            </a:lvl1pPr>
          </a:lstStyle>
          <a:p>
            <a:endParaRPr lang="zh-CN" altLang="en-US"/>
          </a:p>
        </p:txBody>
      </p:sp>
      <p:sp>
        <p:nvSpPr>
          <p:cNvPr id="6" name="灯片编号占位符 5">
            <a:extLst>
              <a:ext uri="{FF2B5EF4-FFF2-40B4-BE49-F238E27FC236}">
                <a16:creationId xmlns:a16="http://schemas.microsoft.com/office/drawing/2014/main" id="{B1897085-719A-8344-AA88-DD8249A30B01}"/>
              </a:ext>
            </a:extLst>
          </p:cNvPr>
          <p:cNvSpPr>
            <a:spLocks noGrp="1"/>
          </p:cNvSpPr>
          <p:nvPr>
            <p:ph type="sldNum" sz="quarter" idx="4"/>
          </p:nvPr>
        </p:nvSpPr>
        <p:spPr>
          <a:xfrm>
            <a:off x="8737600" y="6356350"/>
            <a:ext cx="2844800" cy="365125"/>
          </a:xfrm>
          <a:prstGeom prst="rect">
            <a:avLst/>
          </a:prstGeom>
        </p:spPr>
        <p:txBody>
          <a:bodyPr vert="horz" wrap="square" lIns="115214" tIns="57607" rIns="115214" bIns="57607" numCol="1" anchor="ctr" anchorCtr="0" compatLnSpc="1">
            <a:prstTxWarp prst="textNoShape">
              <a:avLst/>
            </a:prstTxWarp>
          </a:bodyPr>
          <a:lstStyle>
            <a:lvl1pPr algn="r">
              <a:defRPr sz="1500">
                <a:solidFill>
                  <a:srgbClr val="898989"/>
                </a:solidFill>
                <a:latin typeface="Times New Roman" panose="02020603050405020304" pitchFamily="18" charset="0"/>
              </a:defRPr>
            </a:lvl1pPr>
          </a:lstStyle>
          <a:p>
            <a:fld id="{0DB5348F-3189-483F-8129-F4BBDDF39989}" type="slidenum">
              <a:rPr lang="zh-CN" altLang="en-US" smtClean="0"/>
              <a:t>‹#›</a:t>
            </a:fld>
            <a:endParaRPr lang="zh-CN" altLang="en-US"/>
          </a:p>
        </p:txBody>
      </p:sp>
      <p:pic>
        <p:nvPicPr>
          <p:cNvPr id="8" name="Picture 1510">
            <a:extLst>
              <a:ext uri="{FF2B5EF4-FFF2-40B4-BE49-F238E27FC236}">
                <a16:creationId xmlns:a16="http://schemas.microsoft.com/office/drawing/2014/main" id="{C1E0F107-A9E8-3C88-D03C-5920B4F90F47}"/>
              </a:ext>
            </a:extLst>
          </p:cNvPr>
          <p:cNvPicPr>
            <a:picLocks noChangeArrowheads="1"/>
          </p:cNvPicPr>
          <p:nvPr/>
        </p:nvPicPr>
        <p:blipFill>
          <a:blip r:embed="rId15" cstate="screen">
            <a:clrChange>
              <a:clrFrom>
                <a:srgbClr val="000000">
                  <a:alpha val="0"/>
                </a:srgbClr>
              </a:clrFrom>
              <a:clrTo>
                <a:srgbClr val="000000">
                  <a:alpha val="0"/>
                </a:srgbClr>
              </a:clrTo>
            </a:clrChange>
            <a:duotone>
              <a:schemeClr val="accent2">
                <a:shade val="45000"/>
                <a:satMod val="135000"/>
              </a:schemeClr>
              <a:prstClr val="white"/>
            </a:duotone>
          </a:blip>
          <a:srcRect/>
          <a:stretch>
            <a:fillRect/>
          </a:stretch>
        </p:blipFill>
        <p:spPr bwMode="auto">
          <a:xfrm rot="16200000" flipH="1">
            <a:off x="8619771" y="-986871"/>
            <a:ext cx="3909161" cy="5425087"/>
          </a:xfrm>
          <a:prstGeom prst="rect">
            <a:avLst/>
          </a:prstGeom>
          <a:noFill/>
          <a:ln w="9525">
            <a:noFill/>
            <a:miter lim="800000"/>
            <a:headEnd/>
            <a:tailEnd/>
          </a:ln>
        </p:spPr>
      </p:pic>
      <p:pic>
        <p:nvPicPr>
          <p:cNvPr id="1033" name="图片 8" descr="part素材.png">
            <a:extLst>
              <a:ext uri="{FF2B5EF4-FFF2-40B4-BE49-F238E27FC236}">
                <a16:creationId xmlns:a16="http://schemas.microsoft.com/office/drawing/2014/main" id="{157C41EB-341F-508A-03F1-AB6FBEE6361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138113"/>
            <a:ext cx="449263"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03013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spd="med">
    <p:fade/>
  </p:transition>
  <p:txStyles>
    <p:titleStyle>
      <a:lvl1pPr algn="l" defTabSz="1219200" rtl="0" eaLnBrk="1" fontAlgn="base" hangingPunct="1">
        <a:spcBef>
          <a:spcPct val="0"/>
        </a:spcBef>
        <a:spcAft>
          <a:spcPct val="0"/>
        </a:spcAft>
        <a:defRPr sz="3800" b="1" kern="1200">
          <a:solidFill>
            <a:schemeClr val="tx1"/>
          </a:solidFill>
          <a:latin typeface="+mj-lt"/>
          <a:ea typeface="+mj-ea"/>
          <a:cs typeface="+mj-cs"/>
        </a:defRPr>
      </a:lvl1pPr>
      <a:lvl2pPr algn="l" defTabSz="1219200" rtl="0" eaLnBrk="1" fontAlgn="base" hangingPunct="1">
        <a:spcBef>
          <a:spcPct val="0"/>
        </a:spcBef>
        <a:spcAft>
          <a:spcPct val="0"/>
        </a:spcAft>
        <a:defRPr sz="3800" b="1">
          <a:solidFill>
            <a:schemeClr val="tx1"/>
          </a:solidFill>
          <a:latin typeface="Arial Black" panose="020B0A04020102020204" pitchFamily="34" charset="0"/>
          <a:ea typeface="微软雅黑" panose="020B0503020204020204" pitchFamily="34" charset="-122"/>
        </a:defRPr>
      </a:lvl2pPr>
      <a:lvl3pPr algn="l" defTabSz="1219200" rtl="0" eaLnBrk="1" fontAlgn="base" hangingPunct="1">
        <a:spcBef>
          <a:spcPct val="0"/>
        </a:spcBef>
        <a:spcAft>
          <a:spcPct val="0"/>
        </a:spcAft>
        <a:defRPr sz="3800" b="1">
          <a:solidFill>
            <a:schemeClr val="tx1"/>
          </a:solidFill>
          <a:latin typeface="Arial Black" panose="020B0A04020102020204" pitchFamily="34" charset="0"/>
          <a:ea typeface="微软雅黑" panose="020B0503020204020204" pitchFamily="34" charset="-122"/>
        </a:defRPr>
      </a:lvl3pPr>
      <a:lvl4pPr algn="l" defTabSz="1219200" rtl="0" eaLnBrk="1" fontAlgn="base" hangingPunct="1">
        <a:spcBef>
          <a:spcPct val="0"/>
        </a:spcBef>
        <a:spcAft>
          <a:spcPct val="0"/>
        </a:spcAft>
        <a:defRPr sz="3800" b="1">
          <a:solidFill>
            <a:schemeClr val="tx1"/>
          </a:solidFill>
          <a:latin typeface="Arial Black" panose="020B0A04020102020204" pitchFamily="34" charset="0"/>
          <a:ea typeface="微软雅黑" panose="020B0503020204020204" pitchFamily="34" charset="-122"/>
        </a:defRPr>
      </a:lvl4pPr>
      <a:lvl5pPr algn="l" defTabSz="1219200" rtl="0" eaLnBrk="1" fontAlgn="base" hangingPunct="1">
        <a:spcBef>
          <a:spcPct val="0"/>
        </a:spcBef>
        <a:spcAft>
          <a:spcPct val="0"/>
        </a:spcAft>
        <a:defRPr sz="3800" b="1">
          <a:solidFill>
            <a:schemeClr val="tx1"/>
          </a:solidFill>
          <a:latin typeface="Arial Black" panose="020B0A04020102020204" pitchFamily="34" charset="0"/>
          <a:ea typeface="微软雅黑" panose="020B0503020204020204" pitchFamily="34" charset="-122"/>
        </a:defRPr>
      </a:lvl5pPr>
      <a:lvl6pPr marL="457200" algn="l" defTabSz="1219200" rtl="0" eaLnBrk="1" fontAlgn="base" hangingPunct="1">
        <a:spcBef>
          <a:spcPct val="0"/>
        </a:spcBef>
        <a:spcAft>
          <a:spcPct val="0"/>
        </a:spcAft>
        <a:defRPr sz="3800" b="1">
          <a:solidFill>
            <a:schemeClr val="tx1"/>
          </a:solidFill>
          <a:latin typeface="Arial Black" panose="020B0A04020102020204" pitchFamily="34" charset="0"/>
          <a:ea typeface="微软雅黑" panose="020B0503020204020204" pitchFamily="34" charset="-122"/>
        </a:defRPr>
      </a:lvl6pPr>
      <a:lvl7pPr marL="914400" algn="l" defTabSz="1219200" rtl="0" eaLnBrk="1" fontAlgn="base" hangingPunct="1">
        <a:spcBef>
          <a:spcPct val="0"/>
        </a:spcBef>
        <a:spcAft>
          <a:spcPct val="0"/>
        </a:spcAft>
        <a:defRPr sz="3800" b="1">
          <a:solidFill>
            <a:schemeClr val="tx1"/>
          </a:solidFill>
          <a:latin typeface="Arial Black" panose="020B0A04020102020204" pitchFamily="34" charset="0"/>
          <a:ea typeface="微软雅黑" panose="020B0503020204020204" pitchFamily="34" charset="-122"/>
        </a:defRPr>
      </a:lvl7pPr>
      <a:lvl8pPr marL="1371600" algn="l" defTabSz="1219200" rtl="0" eaLnBrk="1" fontAlgn="base" hangingPunct="1">
        <a:spcBef>
          <a:spcPct val="0"/>
        </a:spcBef>
        <a:spcAft>
          <a:spcPct val="0"/>
        </a:spcAft>
        <a:defRPr sz="3800" b="1">
          <a:solidFill>
            <a:schemeClr val="tx1"/>
          </a:solidFill>
          <a:latin typeface="Arial Black" panose="020B0A04020102020204" pitchFamily="34" charset="0"/>
          <a:ea typeface="微软雅黑" panose="020B0503020204020204" pitchFamily="34" charset="-122"/>
        </a:defRPr>
      </a:lvl8pPr>
      <a:lvl9pPr marL="1828800" algn="l" defTabSz="1219200" rtl="0" eaLnBrk="1" fontAlgn="base" hangingPunct="1">
        <a:spcBef>
          <a:spcPct val="0"/>
        </a:spcBef>
        <a:spcAft>
          <a:spcPct val="0"/>
        </a:spcAft>
        <a:defRPr sz="3800" b="1">
          <a:solidFill>
            <a:schemeClr val="tx1"/>
          </a:solidFill>
          <a:latin typeface="Arial Black" panose="020B0A04020102020204" pitchFamily="34" charset="0"/>
          <a:ea typeface="微软雅黑" panose="020B0503020204020204" pitchFamily="34" charset="-122"/>
        </a:defRPr>
      </a:lvl9pPr>
    </p:titleStyle>
    <p:bodyStyle>
      <a:lvl1pPr marL="457200" indent="-457200" algn="l" defTabSz="1219200" rtl="0" eaLnBrk="1" fontAlgn="base" hangingPunct="1">
        <a:lnSpc>
          <a:spcPct val="120000"/>
        </a:lnSpc>
        <a:spcBef>
          <a:spcPts val="850"/>
        </a:spcBef>
        <a:spcAft>
          <a:spcPct val="0"/>
        </a:spcAft>
        <a:buFont typeface="Arial" panose="020B0604020202020204" pitchFamily="34" charset="0"/>
        <a:buChar char="•"/>
        <a:defRPr sz="3300" kern="1200">
          <a:solidFill>
            <a:schemeClr val="tx1"/>
          </a:solidFill>
          <a:latin typeface="+mn-lt"/>
          <a:ea typeface="+mn-ea"/>
          <a:cs typeface="+mn-cs"/>
        </a:defRPr>
      </a:lvl1pPr>
      <a:lvl2pPr marL="990600" indent="-381000" algn="l" defTabSz="1219200" rtl="0" eaLnBrk="1" fontAlgn="base" hangingPunct="1">
        <a:lnSpc>
          <a:spcPct val="120000"/>
        </a:lnSpc>
        <a:spcBef>
          <a:spcPts val="850"/>
        </a:spcBef>
        <a:spcAft>
          <a:spcPct val="0"/>
        </a:spcAft>
        <a:buFont typeface="Arial" panose="020B0604020202020204" pitchFamily="34" charset="0"/>
        <a:buChar char="–"/>
        <a:defRPr sz="2900" kern="1200">
          <a:solidFill>
            <a:schemeClr val="tx1"/>
          </a:solidFill>
          <a:latin typeface="+mn-lt"/>
          <a:ea typeface="+mn-ea"/>
          <a:cs typeface="+mn-cs"/>
        </a:defRPr>
      </a:lvl2pPr>
      <a:lvl3pPr marL="1524000" indent="-304800" algn="l" defTabSz="1219200" rtl="0" eaLnBrk="1" fontAlgn="base" hangingPunct="1">
        <a:lnSpc>
          <a:spcPct val="120000"/>
        </a:lnSpc>
        <a:spcBef>
          <a:spcPts val="850"/>
        </a:spcBef>
        <a:spcAft>
          <a:spcPct val="0"/>
        </a:spcAft>
        <a:buFont typeface="Arial" panose="020B0604020202020204" pitchFamily="34" charset="0"/>
        <a:buChar char="•"/>
        <a:defRPr sz="2500" kern="1200">
          <a:solidFill>
            <a:schemeClr val="tx1"/>
          </a:solidFill>
          <a:latin typeface="+mn-lt"/>
          <a:ea typeface="+mn-ea"/>
          <a:cs typeface="+mn-cs"/>
        </a:defRPr>
      </a:lvl3pPr>
      <a:lvl4pPr marL="2133600" indent="-304800" algn="l" defTabSz="1219200" rtl="0" eaLnBrk="1" fontAlgn="base" hangingPunct="1">
        <a:lnSpc>
          <a:spcPct val="120000"/>
        </a:lnSpc>
        <a:spcBef>
          <a:spcPts val="850"/>
        </a:spcBef>
        <a:spcAft>
          <a:spcPct val="0"/>
        </a:spcAft>
        <a:buFont typeface="Arial" panose="020B0604020202020204" pitchFamily="34" charset="0"/>
        <a:buChar char="–"/>
        <a:defRPr sz="2100" kern="1200">
          <a:solidFill>
            <a:schemeClr val="tx1"/>
          </a:solidFill>
          <a:latin typeface="+mn-lt"/>
          <a:ea typeface="+mn-ea"/>
          <a:cs typeface="+mn-cs"/>
        </a:defRPr>
      </a:lvl4pPr>
      <a:lvl5pPr marL="2743200" indent="-304800" algn="l" defTabSz="1219200" rtl="0" eaLnBrk="1" fontAlgn="base" hangingPunct="1">
        <a:lnSpc>
          <a:spcPct val="120000"/>
        </a:lnSpc>
        <a:spcBef>
          <a:spcPts val="850"/>
        </a:spcBef>
        <a:spcAft>
          <a:spcPct val="0"/>
        </a:spcAft>
        <a:buFont typeface="Arial" panose="020B0604020202020204" pitchFamily="34" charset="0"/>
        <a:buChar char="»"/>
        <a:defRPr sz="2100"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4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45" kern="1200">
          <a:solidFill>
            <a:schemeClr val="tx1"/>
          </a:solidFill>
          <a:latin typeface="+mn-lt"/>
          <a:ea typeface="+mn-ea"/>
          <a:cs typeface="+mn-cs"/>
        </a:defRPr>
      </a:lvl7pPr>
      <a:lvl8pPr marL="4571365" indent="-304800" algn="l" defTabSz="1218565" rtl="0" eaLnBrk="1" latinLnBrk="0" hangingPunct="1">
        <a:spcBef>
          <a:spcPct val="20000"/>
        </a:spcBef>
        <a:buFont typeface="Arial" panose="020B0604020202020204" pitchFamily="34" charset="0"/>
        <a:buChar char="•"/>
        <a:defRPr sz="2645" kern="1200">
          <a:solidFill>
            <a:schemeClr val="tx1"/>
          </a:solidFill>
          <a:latin typeface="+mn-lt"/>
          <a:ea typeface="+mn-ea"/>
          <a:cs typeface="+mn-cs"/>
        </a:defRPr>
      </a:lvl8pPr>
      <a:lvl9pPr marL="5180965" indent="-304800" algn="l" defTabSz="1218565" rtl="0" eaLnBrk="1" latinLnBrk="0" hangingPunct="1">
        <a:spcBef>
          <a:spcPct val="20000"/>
        </a:spcBef>
        <a:buFont typeface="Arial" panose="020B0604020202020204" pitchFamily="34" charset="0"/>
        <a:buChar char="•"/>
        <a:defRPr sz="2645" kern="1200">
          <a:solidFill>
            <a:schemeClr val="tx1"/>
          </a:solidFill>
          <a:latin typeface="+mn-lt"/>
          <a:ea typeface="+mn-ea"/>
          <a:cs typeface="+mn-cs"/>
        </a:defRPr>
      </a:lvl9pPr>
    </p:bodyStyle>
    <p:otherStyle>
      <a:defPPr>
        <a:defRPr lang="zh-CN"/>
      </a:defPPr>
      <a:lvl1pPr marL="0" algn="l" defTabSz="1218565" rtl="0" eaLnBrk="1" latinLnBrk="0" hangingPunct="1">
        <a:defRPr sz="2435" kern="1200">
          <a:solidFill>
            <a:schemeClr val="tx1"/>
          </a:solidFill>
          <a:latin typeface="+mn-lt"/>
          <a:ea typeface="+mn-ea"/>
          <a:cs typeface="+mn-cs"/>
        </a:defRPr>
      </a:lvl1pPr>
      <a:lvl2pPr marL="609600" algn="l" defTabSz="1218565" rtl="0" eaLnBrk="1" latinLnBrk="0" hangingPunct="1">
        <a:defRPr sz="2435" kern="1200">
          <a:solidFill>
            <a:schemeClr val="tx1"/>
          </a:solidFill>
          <a:latin typeface="+mn-lt"/>
          <a:ea typeface="+mn-ea"/>
          <a:cs typeface="+mn-cs"/>
        </a:defRPr>
      </a:lvl2pPr>
      <a:lvl3pPr marL="1218565" algn="l" defTabSz="1218565" rtl="0" eaLnBrk="1" latinLnBrk="0" hangingPunct="1">
        <a:defRPr sz="2435" kern="1200">
          <a:solidFill>
            <a:schemeClr val="tx1"/>
          </a:solidFill>
          <a:latin typeface="+mn-lt"/>
          <a:ea typeface="+mn-ea"/>
          <a:cs typeface="+mn-cs"/>
        </a:defRPr>
      </a:lvl3pPr>
      <a:lvl4pPr marL="1828800" algn="l" defTabSz="1218565" rtl="0" eaLnBrk="1" latinLnBrk="0" hangingPunct="1">
        <a:defRPr sz="2435" kern="1200">
          <a:solidFill>
            <a:schemeClr val="tx1"/>
          </a:solidFill>
          <a:latin typeface="+mn-lt"/>
          <a:ea typeface="+mn-ea"/>
          <a:cs typeface="+mn-cs"/>
        </a:defRPr>
      </a:lvl4pPr>
      <a:lvl5pPr marL="2438400" algn="l" defTabSz="1218565" rtl="0" eaLnBrk="1" latinLnBrk="0" hangingPunct="1">
        <a:defRPr sz="2435" kern="1200">
          <a:solidFill>
            <a:schemeClr val="tx1"/>
          </a:solidFill>
          <a:latin typeface="+mn-lt"/>
          <a:ea typeface="+mn-ea"/>
          <a:cs typeface="+mn-cs"/>
        </a:defRPr>
      </a:lvl5pPr>
      <a:lvl6pPr marL="3048000" algn="l" defTabSz="1218565" rtl="0" eaLnBrk="1" latinLnBrk="0" hangingPunct="1">
        <a:defRPr sz="2435" kern="1200">
          <a:solidFill>
            <a:schemeClr val="tx1"/>
          </a:solidFill>
          <a:latin typeface="+mn-lt"/>
          <a:ea typeface="+mn-ea"/>
          <a:cs typeface="+mn-cs"/>
        </a:defRPr>
      </a:lvl6pPr>
      <a:lvl7pPr marL="3656965" algn="l" defTabSz="1218565" rtl="0" eaLnBrk="1" latinLnBrk="0" hangingPunct="1">
        <a:defRPr sz="2435" kern="1200">
          <a:solidFill>
            <a:schemeClr val="tx1"/>
          </a:solidFill>
          <a:latin typeface="+mn-lt"/>
          <a:ea typeface="+mn-ea"/>
          <a:cs typeface="+mn-cs"/>
        </a:defRPr>
      </a:lvl7pPr>
      <a:lvl8pPr marL="4266565" algn="l" defTabSz="1218565" rtl="0" eaLnBrk="1" latinLnBrk="0" hangingPunct="1">
        <a:defRPr sz="2435" kern="1200">
          <a:solidFill>
            <a:schemeClr val="tx1"/>
          </a:solidFill>
          <a:latin typeface="+mn-lt"/>
          <a:ea typeface="+mn-ea"/>
          <a:cs typeface="+mn-cs"/>
        </a:defRPr>
      </a:lvl8pPr>
      <a:lvl9pPr marL="4876800" algn="l" defTabSz="1218565" rtl="0" eaLnBrk="1" latinLnBrk="0" hangingPunct="1">
        <a:defRPr sz="243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1.jp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1.jp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41.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8" Type="http://schemas.openxmlformats.org/officeDocument/2006/relationships/audio" Target="../media/media5.wav"/><Relationship Id="rId13" Type="http://schemas.openxmlformats.org/officeDocument/2006/relationships/slideLayout" Target="../slideLayouts/slideLayout1.xml"/><Relationship Id="rId3" Type="http://schemas.microsoft.com/office/2007/relationships/media" Target="../media/media3.wav"/><Relationship Id="rId7" Type="http://schemas.microsoft.com/office/2007/relationships/media" Target="../media/media5.wav"/><Relationship Id="rId12" Type="http://schemas.openxmlformats.org/officeDocument/2006/relationships/audio" Target="../media/media7.wav"/><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audio" Target="../media/media4.wav"/><Relationship Id="rId11" Type="http://schemas.microsoft.com/office/2007/relationships/media" Target="../media/media7.wav"/><Relationship Id="rId5" Type="http://schemas.microsoft.com/office/2007/relationships/media" Target="../media/media4.wav"/><Relationship Id="rId10" Type="http://schemas.openxmlformats.org/officeDocument/2006/relationships/audio" Target="../media/media6.wav"/><Relationship Id="rId4" Type="http://schemas.openxmlformats.org/officeDocument/2006/relationships/audio" Target="../media/media3.wav"/><Relationship Id="rId9" Type="http://schemas.microsoft.com/office/2007/relationships/media" Target="../media/media6.wav"/><Relationship Id="rId1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audio" Target="../media/media5.wav"/><Relationship Id="rId13" Type="http://schemas.openxmlformats.org/officeDocument/2006/relationships/slideLayout" Target="../slideLayouts/slideLayout1.xml"/><Relationship Id="rId3" Type="http://schemas.microsoft.com/office/2007/relationships/media" Target="../media/media3.wav"/><Relationship Id="rId7" Type="http://schemas.microsoft.com/office/2007/relationships/media" Target="../media/media5.wav"/><Relationship Id="rId12" Type="http://schemas.openxmlformats.org/officeDocument/2006/relationships/audio" Target="../media/media7.wav"/><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audio" Target="../media/media4.wav"/><Relationship Id="rId11" Type="http://schemas.microsoft.com/office/2007/relationships/media" Target="../media/media7.wav"/><Relationship Id="rId5" Type="http://schemas.microsoft.com/office/2007/relationships/media" Target="../media/media4.wav"/><Relationship Id="rId10" Type="http://schemas.openxmlformats.org/officeDocument/2006/relationships/audio" Target="../media/media6.wav"/><Relationship Id="rId4" Type="http://schemas.openxmlformats.org/officeDocument/2006/relationships/audio" Target="../media/media3.wav"/><Relationship Id="rId9" Type="http://schemas.microsoft.com/office/2007/relationships/media" Target="../media/media6.wav"/><Relationship Id="rId1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AD44DF44-2863-C74A-9AA8-F7BFF48FDB7E}"/>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200000"/>
                    </a14:imgEffect>
                  </a14:imgLayer>
                </a14:imgProps>
              </a:ext>
            </a:extLst>
          </a:blip>
          <a:stretch>
            <a:fillRect/>
          </a:stretch>
        </p:blipFill>
        <p:spPr>
          <a:xfrm>
            <a:off x="0" y="-63970"/>
            <a:ext cx="12208952" cy="6858416"/>
          </a:xfrm>
          <a:prstGeom prst="rect">
            <a:avLst/>
          </a:prstGeom>
        </p:spPr>
      </p:pic>
      <p:sp>
        <p:nvSpPr>
          <p:cNvPr id="2" name="文本框 1"/>
          <p:cNvSpPr txBox="1"/>
          <p:nvPr/>
        </p:nvSpPr>
        <p:spPr>
          <a:xfrm>
            <a:off x="-79512" y="2334186"/>
            <a:ext cx="12351025" cy="2062103"/>
          </a:xfrm>
          <a:prstGeom prst="rect">
            <a:avLst/>
          </a:prstGeom>
          <a:noFill/>
        </p:spPr>
        <p:txBody>
          <a:bodyPr wrap="square" rtlCol="0">
            <a:spAutoFit/>
          </a:bodyPr>
          <a:lstStyle/>
          <a:p>
            <a:pPr algn="ctr"/>
            <a:r>
              <a:rPr lang="en-US" altLang="zh-CN" sz="3200" b="1" dirty="0">
                <a:latin typeface="Times New Roman" panose="02020603050405020304" pitchFamily="18" charset="0"/>
                <a:cs typeface="Times New Roman" panose="02020603050405020304" pitchFamily="18" charset="0"/>
              </a:rPr>
              <a:t>Automatic Prosody Annotation with Pre-Trained Text-Speech Model</a:t>
            </a:r>
          </a:p>
          <a:p>
            <a:pPr algn="ctr"/>
            <a:r>
              <a:rPr lang="en-US" altLang="zh-CN" sz="3200" b="1" dirty="0">
                <a:latin typeface="Times New Roman" panose="02020603050405020304" pitchFamily="18" charset="0"/>
                <a:cs typeface="Times New Roman" panose="02020603050405020304" pitchFamily="18" charset="0"/>
              </a:rPr>
              <a:t>&amp;</a:t>
            </a:r>
          </a:p>
          <a:p>
            <a:pPr algn="ctr"/>
            <a:r>
              <a:rPr lang="en-US" altLang="zh-CN" sz="3200" b="1" dirty="0">
                <a:latin typeface="Times New Roman" panose="02020603050405020304" pitchFamily="18" charset="0"/>
                <a:cs typeface="Times New Roman" panose="02020603050405020304" pitchFamily="18" charset="0"/>
              </a:rPr>
              <a:t>Non-Autoregressive Text Generation with Pre-trained Language Models</a:t>
            </a:r>
            <a:endParaRPr lang="zh-CN" altLang="en-US" sz="3200" b="1"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6560003" y="4877463"/>
            <a:ext cx="5022398" cy="892552"/>
          </a:xfrm>
          <a:prstGeom prst="rect">
            <a:avLst/>
          </a:prstGeom>
          <a:noFill/>
        </p:spPr>
        <p:txBody>
          <a:bodyPr wrap="square" rtlCol="0">
            <a:spAutoFit/>
          </a:bodyPr>
          <a:lstStyle/>
          <a:p>
            <a:pPr algn="r"/>
            <a:r>
              <a:rPr lang="zh-CN" altLang="en-US" sz="2600" b="1" dirty="0">
                <a:latin typeface="Times New Roman" panose="02020603050405020304" pitchFamily="18" charset="0"/>
                <a:cs typeface="Times New Roman" panose="02020603050405020304" pitchFamily="18" charset="0"/>
              </a:rPr>
              <a:t>汇报人：马东阳</a:t>
            </a:r>
            <a:endParaRPr lang="en-US" altLang="zh-CN" sz="2600" b="1" dirty="0">
              <a:latin typeface="Times New Roman" panose="02020603050405020304" pitchFamily="18" charset="0"/>
              <a:cs typeface="Times New Roman" panose="02020603050405020304" pitchFamily="18" charset="0"/>
            </a:endParaRPr>
          </a:p>
          <a:p>
            <a:pPr algn="r"/>
            <a:r>
              <a:rPr lang="zh-CN" altLang="en-US" sz="2600" b="1" dirty="0">
                <a:latin typeface="Times New Roman" panose="02020603050405020304" pitchFamily="18" charset="0"/>
                <a:cs typeface="Times New Roman" panose="02020603050405020304" pitchFamily="18" charset="0"/>
              </a:rPr>
              <a:t>指导老师：朱聪慧</a:t>
            </a:r>
          </a:p>
        </p:txBody>
      </p:sp>
      <p:pic>
        <p:nvPicPr>
          <p:cNvPr id="6" name="图片 5">
            <a:extLst>
              <a:ext uri="{FF2B5EF4-FFF2-40B4-BE49-F238E27FC236}">
                <a16:creationId xmlns:a16="http://schemas.microsoft.com/office/drawing/2014/main" id="{B098643B-8956-4524-8896-AF92627DDD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789" y="451937"/>
            <a:ext cx="3254462" cy="788190"/>
          </a:xfrm>
          <a:prstGeom prst="rect">
            <a:avLst/>
          </a:prstGeom>
        </p:spPr>
      </p:pic>
    </p:spTree>
    <p:extLst>
      <p:ext uri="{BB962C8B-B14F-4D97-AF65-F5344CB8AC3E}">
        <p14:creationId xmlns:p14="http://schemas.microsoft.com/office/powerpoint/2010/main" val="3891066161"/>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5BFA2E73-31B1-753B-DABD-015C046374CE}"/>
              </a:ext>
            </a:extLst>
          </p:cNvPr>
          <p:cNvSpPr txBox="1"/>
          <p:nvPr/>
        </p:nvSpPr>
        <p:spPr>
          <a:xfrm>
            <a:off x="562707" y="646490"/>
            <a:ext cx="8695593" cy="523220"/>
          </a:xfrm>
          <a:prstGeom prst="rect">
            <a:avLst/>
          </a:prstGeom>
          <a:noFill/>
        </p:spPr>
        <p:txBody>
          <a:bodyPr wrap="square" rtlCol="0">
            <a:spAutoFit/>
          </a:bodyPr>
          <a:lstStyle/>
          <a:p>
            <a:pPr marL="0" lvl="1"/>
            <a:r>
              <a:rPr lang="en-US" altLang="zh-CN" sz="2800" b="1" dirty="0">
                <a:latin typeface="微软雅黑" panose="020B0503020204020204" pitchFamily="34" charset="-122"/>
                <a:ea typeface="微软雅黑" panose="020B0503020204020204" pitchFamily="34" charset="-122"/>
              </a:rPr>
              <a:t>Automatic Prosody Annotator – Framework</a:t>
            </a:r>
            <a:endParaRPr lang="zh-CN" altLang="en-US" sz="2800" b="1" dirty="0">
              <a:latin typeface="微软雅黑" panose="020B0503020204020204" pitchFamily="34" charset="-122"/>
              <a:ea typeface="微软雅黑" panose="020B0503020204020204" pitchFamily="34" charset="-122"/>
            </a:endParaRPr>
          </a:p>
        </p:txBody>
      </p:sp>
      <p:cxnSp>
        <p:nvCxnSpPr>
          <p:cNvPr id="6" name="直接连接符 5">
            <a:extLst>
              <a:ext uri="{FF2B5EF4-FFF2-40B4-BE49-F238E27FC236}">
                <a16:creationId xmlns:a16="http://schemas.microsoft.com/office/drawing/2014/main" id="{558F6BB5-5D22-901B-4C56-72BC6686A90C}"/>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id="{E891A62B-408C-45D4-CAA5-4D92C787BA29}"/>
              </a:ext>
            </a:extLst>
          </p:cNvPr>
          <p:cNvGrpSpPr/>
          <p:nvPr/>
        </p:nvGrpSpPr>
        <p:grpSpPr>
          <a:xfrm>
            <a:off x="958708" y="1342407"/>
            <a:ext cx="7641006" cy="461665"/>
            <a:chOff x="1992923" y="1609795"/>
            <a:chExt cx="7641006" cy="461665"/>
          </a:xfrm>
        </p:grpSpPr>
        <p:sp>
          <p:nvSpPr>
            <p:cNvPr id="8" name="矩形 7">
              <a:extLst>
                <a:ext uri="{FF2B5EF4-FFF2-40B4-BE49-F238E27FC236}">
                  <a16:creationId xmlns:a16="http://schemas.microsoft.com/office/drawing/2014/main" id="{481CF18E-EDAE-251F-E31D-FFCF76E8A215}"/>
                </a:ext>
              </a:extLst>
            </p:cNvPr>
            <p:cNvSpPr/>
            <p:nvPr/>
          </p:nvSpPr>
          <p:spPr>
            <a:xfrm>
              <a:off x="1992923" y="1840628"/>
              <a:ext cx="72000" cy="7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ea"/>
                <a:ea typeface="+mj-ea"/>
              </a:endParaRPr>
            </a:p>
          </p:txBody>
        </p:sp>
        <p:sp>
          <p:nvSpPr>
            <p:cNvPr id="9" name="文本框 8">
              <a:extLst>
                <a:ext uri="{FF2B5EF4-FFF2-40B4-BE49-F238E27FC236}">
                  <a16:creationId xmlns:a16="http://schemas.microsoft.com/office/drawing/2014/main" id="{CC4B4928-F1D8-DEF7-96D5-5C22761D0D08}"/>
                </a:ext>
              </a:extLst>
            </p:cNvPr>
            <p:cNvSpPr txBox="1"/>
            <p:nvPr/>
          </p:nvSpPr>
          <p:spPr>
            <a:xfrm>
              <a:off x="2178882" y="1609795"/>
              <a:ext cx="7455047" cy="461665"/>
            </a:xfrm>
            <a:prstGeom prst="rect">
              <a:avLst/>
            </a:prstGeom>
            <a:noFill/>
          </p:spPr>
          <p:txBody>
            <a:bodyPr wrap="square" rtlCol="0">
              <a:spAutoFit/>
            </a:bodyPr>
            <a:lstStyle/>
            <a:p>
              <a:r>
                <a:rPr lang="en-US" altLang="zh-CN" sz="2400" b="1" dirty="0">
                  <a:latin typeface="+mj-ea"/>
                  <a:ea typeface="+mj-ea"/>
                </a:rPr>
                <a:t>Multi-modal Fusion decoder</a:t>
              </a:r>
              <a:endParaRPr lang="zh-CN" altLang="en-US" sz="2400" b="1" dirty="0">
                <a:latin typeface="+mj-ea"/>
                <a:ea typeface="+mj-ea"/>
              </a:endParaRPr>
            </a:p>
          </p:txBody>
        </p:sp>
      </p:grpSp>
      <p:grpSp>
        <p:nvGrpSpPr>
          <p:cNvPr id="10" name="组合 9">
            <a:extLst>
              <a:ext uri="{FF2B5EF4-FFF2-40B4-BE49-F238E27FC236}">
                <a16:creationId xmlns:a16="http://schemas.microsoft.com/office/drawing/2014/main" id="{1C31148D-43A8-E5F0-B53D-CB1FEDC8CD92}"/>
              </a:ext>
            </a:extLst>
          </p:cNvPr>
          <p:cNvGrpSpPr/>
          <p:nvPr/>
        </p:nvGrpSpPr>
        <p:grpSpPr>
          <a:xfrm>
            <a:off x="1351238" y="2265697"/>
            <a:ext cx="9489524" cy="3249896"/>
            <a:chOff x="2144713" y="2075795"/>
            <a:chExt cx="7902574" cy="2706410"/>
          </a:xfrm>
        </p:grpSpPr>
        <p:pic>
          <p:nvPicPr>
            <p:cNvPr id="3" name="图片 2">
              <a:extLst>
                <a:ext uri="{FF2B5EF4-FFF2-40B4-BE49-F238E27FC236}">
                  <a16:creationId xmlns:a16="http://schemas.microsoft.com/office/drawing/2014/main" id="{F566021F-3C50-606B-4409-1C06FDF22A80}"/>
                </a:ext>
              </a:extLst>
            </p:cNvPr>
            <p:cNvPicPr>
              <a:picLocks noChangeAspect="1"/>
            </p:cNvPicPr>
            <p:nvPr/>
          </p:nvPicPr>
          <p:blipFill>
            <a:blip r:embed="rId3"/>
            <a:stretch>
              <a:fillRect/>
            </a:stretch>
          </p:blipFill>
          <p:spPr>
            <a:xfrm>
              <a:off x="2144713" y="2075795"/>
              <a:ext cx="7902574" cy="2706410"/>
            </a:xfrm>
            <a:prstGeom prst="rect">
              <a:avLst/>
            </a:prstGeom>
          </p:spPr>
        </p:pic>
        <p:sp>
          <p:nvSpPr>
            <p:cNvPr id="4" name="矩形 3">
              <a:extLst>
                <a:ext uri="{FF2B5EF4-FFF2-40B4-BE49-F238E27FC236}">
                  <a16:creationId xmlns:a16="http://schemas.microsoft.com/office/drawing/2014/main" id="{757F1C2A-20AD-9ED9-235F-EC6E6FCFCC5B}"/>
                </a:ext>
              </a:extLst>
            </p:cNvPr>
            <p:cNvSpPr/>
            <p:nvPr/>
          </p:nvSpPr>
          <p:spPr>
            <a:xfrm>
              <a:off x="2510971" y="3113062"/>
              <a:ext cx="3142343" cy="1190424"/>
            </a:xfrm>
            <a:prstGeom prst="rect">
              <a:avLst/>
            </a:prstGeom>
            <a:noFill/>
            <a:ln w="28575">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5" name="矩形 24">
              <a:extLst>
                <a:ext uri="{FF2B5EF4-FFF2-40B4-BE49-F238E27FC236}">
                  <a16:creationId xmlns:a16="http://schemas.microsoft.com/office/drawing/2014/main" id="{D4E24D84-6DC6-4999-AE9F-ED0238194230}"/>
                </a:ext>
              </a:extLst>
            </p:cNvPr>
            <p:cNvSpPr/>
            <p:nvPr/>
          </p:nvSpPr>
          <p:spPr>
            <a:xfrm>
              <a:off x="6538688" y="3113062"/>
              <a:ext cx="3142343" cy="1190424"/>
            </a:xfrm>
            <a:prstGeom prst="rect">
              <a:avLst/>
            </a:prstGeom>
            <a:noFill/>
            <a:ln w="28575">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70851B40-1635-F0C4-E4FF-7998918FA487}"/>
                  </a:ext>
                </a:extLst>
              </p:cNvPr>
              <p:cNvSpPr txBox="1"/>
              <p:nvPr/>
            </p:nvSpPr>
            <p:spPr>
              <a:xfrm>
                <a:off x="457137" y="3976189"/>
                <a:ext cx="1114005" cy="499624"/>
              </a:xfrm>
              <a:prstGeom prst="rect">
                <a:avLst/>
              </a:prstGeom>
              <a:noFill/>
            </p:spPr>
            <p:txBody>
              <a:bodyPr wrap="square">
                <a:spAutoFit/>
              </a:bodyPr>
              <a:lstStyle/>
              <a:p>
                <a:pPr>
                  <a:lnSpc>
                    <a:spcPct val="150000"/>
                  </a:lnSpc>
                </a:pPr>
                <a14:m>
                  <m:oMath xmlns:m="http://schemas.openxmlformats.org/officeDocument/2006/math">
                    <m:r>
                      <a:rPr lang="en-US" altLang="zh-CN" sz="2000" b="0" i="1" smtClean="0">
                        <a:solidFill>
                          <a:srgbClr val="FF0000"/>
                        </a:solidFill>
                        <a:latin typeface="Cambria Math" panose="02040503050406030204" pitchFamily="18" charset="0"/>
                        <a:ea typeface="微软雅黑" panose="020B0503020204020204" pitchFamily="34" charset="-122"/>
                      </a:rPr>
                      <m:t>𝑛</m:t>
                    </m:r>
                  </m:oMath>
                </a14:m>
                <a:r>
                  <a:rPr lang="en-US" altLang="zh-CN" sz="2000" dirty="0">
                    <a:solidFill>
                      <a:srgbClr val="FF0000"/>
                    </a:solidFill>
                    <a:latin typeface="微软雅黑" panose="020B0503020204020204" pitchFamily="34" charset="-122"/>
                    <a:ea typeface="微软雅黑" panose="020B0503020204020204" pitchFamily="34" charset="-122"/>
                  </a:rPr>
                  <a:t> Layer</a:t>
                </a:r>
              </a:p>
            </p:txBody>
          </p:sp>
        </mc:Choice>
        <mc:Fallback xmlns="">
          <p:sp>
            <p:nvSpPr>
              <p:cNvPr id="26" name="文本框 25">
                <a:extLst>
                  <a:ext uri="{FF2B5EF4-FFF2-40B4-BE49-F238E27FC236}">
                    <a16:creationId xmlns:a16="http://schemas.microsoft.com/office/drawing/2014/main" id="{70851B40-1635-F0C4-E4FF-7998918FA487}"/>
                  </a:ext>
                </a:extLst>
              </p:cNvPr>
              <p:cNvSpPr txBox="1">
                <a:spLocks noRot="1" noChangeAspect="1" noMove="1" noResize="1" noEditPoints="1" noAdjustHandles="1" noChangeArrowheads="1" noChangeShapeType="1" noTextEdit="1"/>
              </p:cNvSpPr>
              <p:nvPr/>
            </p:nvSpPr>
            <p:spPr>
              <a:xfrm>
                <a:off x="457137" y="3976189"/>
                <a:ext cx="1114005" cy="499624"/>
              </a:xfrm>
              <a:prstGeom prst="rect">
                <a:avLst/>
              </a:prstGeom>
              <a:blipFill>
                <a:blip r:embed="rId4"/>
                <a:stretch>
                  <a:fillRect r="-546" b="-207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4F8BECF3-9373-A268-F7A8-E17F432F7A64}"/>
                  </a:ext>
                </a:extLst>
              </p:cNvPr>
              <p:cNvSpPr txBox="1"/>
              <p:nvPr/>
            </p:nvSpPr>
            <p:spPr>
              <a:xfrm>
                <a:off x="10723567" y="3976189"/>
                <a:ext cx="1114005" cy="499624"/>
              </a:xfrm>
              <a:prstGeom prst="rect">
                <a:avLst/>
              </a:prstGeom>
              <a:noFill/>
            </p:spPr>
            <p:txBody>
              <a:bodyPr wrap="square">
                <a:spAutoFit/>
              </a:bodyPr>
              <a:lstStyle/>
              <a:p>
                <a:pPr>
                  <a:lnSpc>
                    <a:spcPct val="150000"/>
                  </a:lnSpc>
                </a:pPr>
                <a14:m>
                  <m:oMath xmlns:m="http://schemas.openxmlformats.org/officeDocument/2006/math">
                    <m:r>
                      <a:rPr lang="en-US" altLang="zh-CN" sz="2000" b="0" i="1" smtClean="0">
                        <a:solidFill>
                          <a:srgbClr val="FF0000"/>
                        </a:solidFill>
                        <a:latin typeface="Cambria Math" panose="02040503050406030204" pitchFamily="18" charset="0"/>
                        <a:ea typeface="微软雅黑" panose="020B0503020204020204" pitchFamily="34" charset="-122"/>
                      </a:rPr>
                      <m:t>𝑛</m:t>
                    </m:r>
                  </m:oMath>
                </a14:m>
                <a:r>
                  <a:rPr lang="en-US" altLang="zh-CN" sz="2000" dirty="0">
                    <a:solidFill>
                      <a:srgbClr val="FF0000"/>
                    </a:solidFill>
                    <a:latin typeface="微软雅黑" panose="020B0503020204020204" pitchFamily="34" charset="-122"/>
                    <a:ea typeface="微软雅黑" panose="020B0503020204020204" pitchFamily="34" charset="-122"/>
                  </a:rPr>
                  <a:t> Layer</a:t>
                </a:r>
              </a:p>
            </p:txBody>
          </p:sp>
        </mc:Choice>
        <mc:Fallback xmlns="">
          <p:sp>
            <p:nvSpPr>
              <p:cNvPr id="27" name="文本框 26">
                <a:extLst>
                  <a:ext uri="{FF2B5EF4-FFF2-40B4-BE49-F238E27FC236}">
                    <a16:creationId xmlns:a16="http://schemas.microsoft.com/office/drawing/2014/main" id="{4F8BECF3-9373-A268-F7A8-E17F432F7A64}"/>
                  </a:ext>
                </a:extLst>
              </p:cNvPr>
              <p:cNvSpPr txBox="1">
                <a:spLocks noRot="1" noChangeAspect="1" noMove="1" noResize="1" noEditPoints="1" noAdjustHandles="1" noChangeArrowheads="1" noChangeShapeType="1" noTextEdit="1"/>
              </p:cNvSpPr>
              <p:nvPr/>
            </p:nvSpPr>
            <p:spPr>
              <a:xfrm>
                <a:off x="10723567" y="3976189"/>
                <a:ext cx="1114005" cy="499624"/>
              </a:xfrm>
              <a:prstGeom prst="rect">
                <a:avLst/>
              </a:prstGeom>
              <a:blipFill>
                <a:blip r:embed="rId5"/>
                <a:stretch>
                  <a:fillRect r="-1093" b="-207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55989214"/>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5BFA2E73-31B1-753B-DABD-015C046374CE}"/>
              </a:ext>
            </a:extLst>
          </p:cNvPr>
          <p:cNvSpPr txBox="1"/>
          <p:nvPr/>
        </p:nvSpPr>
        <p:spPr>
          <a:xfrm>
            <a:off x="562707" y="646490"/>
            <a:ext cx="8695593" cy="523220"/>
          </a:xfrm>
          <a:prstGeom prst="rect">
            <a:avLst/>
          </a:prstGeom>
          <a:noFill/>
        </p:spPr>
        <p:txBody>
          <a:bodyPr wrap="square" rtlCol="0">
            <a:spAutoFit/>
          </a:bodyPr>
          <a:lstStyle/>
          <a:p>
            <a:pPr marL="0" lvl="1"/>
            <a:r>
              <a:rPr lang="en-US" altLang="zh-CN" sz="2800" b="1" dirty="0">
                <a:latin typeface="微软雅黑" panose="020B0503020204020204" pitchFamily="34" charset="-122"/>
                <a:ea typeface="微软雅黑" panose="020B0503020204020204" pitchFamily="34" charset="-122"/>
              </a:rPr>
              <a:t>Automatic Prosody Annotator – Framework</a:t>
            </a:r>
            <a:endParaRPr lang="zh-CN" altLang="en-US" sz="2800" b="1" dirty="0">
              <a:latin typeface="微软雅黑" panose="020B0503020204020204" pitchFamily="34" charset="-122"/>
              <a:ea typeface="微软雅黑" panose="020B0503020204020204" pitchFamily="34" charset="-122"/>
            </a:endParaRPr>
          </a:p>
        </p:txBody>
      </p:sp>
      <p:cxnSp>
        <p:nvCxnSpPr>
          <p:cNvPr id="6" name="直接连接符 5">
            <a:extLst>
              <a:ext uri="{FF2B5EF4-FFF2-40B4-BE49-F238E27FC236}">
                <a16:creationId xmlns:a16="http://schemas.microsoft.com/office/drawing/2014/main" id="{558F6BB5-5D22-901B-4C56-72BC6686A90C}"/>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id="{E891A62B-408C-45D4-CAA5-4D92C787BA29}"/>
              </a:ext>
            </a:extLst>
          </p:cNvPr>
          <p:cNvGrpSpPr/>
          <p:nvPr/>
        </p:nvGrpSpPr>
        <p:grpSpPr>
          <a:xfrm>
            <a:off x="958708" y="1342407"/>
            <a:ext cx="7641006" cy="461665"/>
            <a:chOff x="1992923" y="1609795"/>
            <a:chExt cx="7641006" cy="461665"/>
          </a:xfrm>
        </p:grpSpPr>
        <p:sp>
          <p:nvSpPr>
            <p:cNvPr id="8" name="矩形 7">
              <a:extLst>
                <a:ext uri="{FF2B5EF4-FFF2-40B4-BE49-F238E27FC236}">
                  <a16:creationId xmlns:a16="http://schemas.microsoft.com/office/drawing/2014/main" id="{481CF18E-EDAE-251F-E31D-FFCF76E8A215}"/>
                </a:ext>
              </a:extLst>
            </p:cNvPr>
            <p:cNvSpPr/>
            <p:nvPr/>
          </p:nvSpPr>
          <p:spPr>
            <a:xfrm>
              <a:off x="1992923" y="1840628"/>
              <a:ext cx="72000" cy="7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ea"/>
                <a:ea typeface="+mj-ea"/>
              </a:endParaRPr>
            </a:p>
          </p:txBody>
        </p:sp>
        <p:sp>
          <p:nvSpPr>
            <p:cNvPr id="9" name="文本框 8">
              <a:extLst>
                <a:ext uri="{FF2B5EF4-FFF2-40B4-BE49-F238E27FC236}">
                  <a16:creationId xmlns:a16="http://schemas.microsoft.com/office/drawing/2014/main" id="{CC4B4928-F1D8-DEF7-96D5-5C22761D0D08}"/>
                </a:ext>
              </a:extLst>
            </p:cNvPr>
            <p:cNvSpPr txBox="1"/>
            <p:nvPr/>
          </p:nvSpPr>
          <p:spPr>
            <a:xfrm>
              <a:off x="2178882" y="1609795"/>
              <a:ext cx="7455047" cy="461665"/>
            </a:xfrm>
            <a:prstGeom prst="rect">
              <a:avLst/>
            </a:prstGeom>
            <a:noFill/>
          </p:spPr>
          <p:txBody>
            <a:bodyPr wrap="square" rtlCol="0">
              <a:spAutoFit/>
            </a:bodyPr>
            <a:lstStyle/>
            <a:p>
              <a:r>
                <a:rPr lang="en-US" altLang="zh-CN" sz="2400" b="1" dirty="0">
                  <a:latin typeface="+mj-ea"/>
                  <a:ea typeface="+mj-ea"/>
                </a:rPr>
                <a:t>Cross-Attention</a:t>
              </a:r>
              <a:endParaRPr lang="zh-CN" altLang="en-US" sz="2400" b="1" dirty="0">
                <a:latin typeface="+mj-ea"/>
                <a:ea typeface="+mj-ea"/>
              </a:endParaRPr>
            </a:p>
          </p:txBody>
        </p:sp>
      </p:gr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2938F379-0289-5E3E-1F93-D524CAEF364C}"/>
                  </a:ext>
                </a:extLst>
              </p:cNvPr>
              <p:cNvSpPr txBox="1"/>
              <p:nvPr/>
            </p:nvSpPr>
            <p:spPr>
              <a:xfrm>
                <a:off x="1144667" y="1973492"/>
                <a:ext cx="8238818" cy="540341"/>
              </a:xfrm>
              <a:prstGeom prst="rect">
                <a:avLst/>
              </a:prstGeom>
              <a:noFill/>
            </p:spPr>
            <p:txBody>
              <a:bodyPr wrap="square">
                <a:spAutoFit/>
              </a:bodyPr>
              <a:lstStyle/>
              <a:p>
                <a:pPr marL="285750" indent="-285750">
                  <a:lnSpc>
                    <a:spcPct val="150000"/>
                  </a:lnSpc>
                  <a:buFont typeface="Arial" panose="020B0604020202020204" pitchFamily="34" charset="0"/>
                  <a:buChar char="•"/>
                </a:pPr>
                <a14:m>
                  <m:oMath xmlns:m="http://schemas.openxmlformats.org/officeDocument/2006/math">
                    <m:r>
                      <a:rPr lang="en-US" altLang="zh-CN" sz="2200" b="0" i="1" smtClean="0">
                        <a:latin typeface="Cambria Math" panose="02040503050406030204" pitchFamily="18" charset="0"/>
                        <a:ea typeface="微软雅黑" panose="020B0503020204020204" pitchFamily="34" charset="-122"/>
                      </a:rPr>
                      <m:t>𝑂</m:t>
                    </m:r>
                    <m:r>
                      <a:rPr lang="en-US" altLang="zh-CN" sz="2200" b="0" i="1" smtClean="0">
                        <a:latin typeface="Cambria Math" panose="02040503050406030204" pitchFamily="18" charset="0"/>
                        <a:ea typeface="微软雅黑" panose="020B0503020204020204" pitchFamily="34" charset="-122"/>
                      </a:rPr>
                      <m:t>=</m:t>
                    </m:r>
                    <m:d>
                      <m:dPr>
                        <m:begChr m:val="["/>
                        <m:endChr m:val="]"/>
                        <m:ctrlPr>
                          <a:rPr lang="en-US" altLang="zh-CN" sz="2200" b="0" i="1" smtClean="0">
                            <a:latin typeface="Cambria Math" panose="02040503050406030204" pitchFamily="18" charset="0"/>
                            <a:ea typeface="微软雅黑" panose="020B0503020204020204" pitchFamily="34" charset="-122"/>
                          </a:rPr>
                        </m:ctrlPr>
                      </m:dPr>
                      <m:e>
                        <m:sSub>
                          <m:sSubPr>
                            <m:ctrlPr>
                              <a:rPr lang="en-US" altLang="zh-CN" sz="2200" b="0" i="1" smtClean="0">
                                <a:latin typeface="Cambria Math" panose="02040503050406030204" pitchFamily="18" charset="0"/>
                                <a:ea typeface="微软雅黑" panose="020B0503020204020204" pitchFamily="34" charset="-122"/>
                              </a:rPr>
                            </m:ctrlPr>
                          </m:sSubPr>
                          <m:e>
                            <m:r>
                              <a:rPr lang="en-US" altLang="zh-CN" sz="2200" b="0" i="1" smtClean="0">
                                <a:latin typeface="Cambria Math" panose="02040503050406030204" pitchFamily="18" charset="0"/>
                                <a:ea typeface="微软雅黑" panose="020B0503020204020204" pitchFamily="34" charset="-122"/>
                              </a:rPr>
                              <m:t>𝑜</m:t>
                            </m:r>
                          </m:e>
                          <m:sub>
                            <m:r>
                              <a:rPr lang="en-US" altLang="zh-CN" sz="2200" b="0" i="1" smtClean="0">
                                <a:latin typeface="Cambria Math" panose="02040503050406030204" pitchFamily="18" charset="0"/>
                                <a:ea typeface="微软雅黑" panose="020B0503020204020204" pitchFamily="34" charset="-122"/>
                              </a:rPr>
                              <m:t>1</m:t>
                            </m:r>
                          </m:sub>
                        </m:sSub>
                        <m:r>
                          <a:rPr lang="en-US" altLang="zh-CN" sz="2200" b="0" i="1" smtClean="0">
                            <a:latin typeface="Cambria Math" panose="02040503050406030204" pitchFamily="18" charset="0"/>
                            <a:ea typeface="微软雅黑" panose="020B0503020204020204" pitchFamily="34" charset="-122"/>
                          </a:rPr>
                          <m:t>,</m:t>
                        </m:r>
                        <m:sSub>
                          <m:sSubPr>
                            <m:ctrlPr>
                              <a:rPr lang="en-US" altLang="zh-CN" sz="2200" b="0" i="1" smtClean="0">
                                <a:latin typeface="Cambria Math" panose="02040503050406030204" pitchFamily="18" charset="0"/>
                                <a:ea typeface="微软雅黑" panose="020B0503020204020204" pitchFamily="34" charset="-122"/>
                              </a:rPr>
                            </m:ctrlPr>
                          </m:sSubPr>
                          <m:e>
                            <m:r>
                              <a:rPr lang="en-US" altLang="zh-CN" sz="2200" b="0" i="1" smtClean="0">
                                <a:latin typeface="Cambria Math" panose="02040503050406030204" pitchFamily="18" charset="0"/>
                                <a:ea typeface="微软雅黑" panose="020B0503020204020204" pitchFamily="34" charset="-122"/>
                              </a:rPr>
                              <m:t>𝑜</m:t>
                            </m:r>
                          </m:e>
                          <m:sub>
                            <m:r>
                              <a:rPr lang="en-US" altLang="zh-CN" sz="2200" b="0" i="1" smtClean="0">
                                <a:latin typeface="Cambria Math" panose="02040503050406030204" pitchFamily="18" charset="0"/>
                                <a:ea typeface="微软雅黑" panose="020B0503020204020204" pitchFamily="34" charset="-122"/>
                              </a:rPr>
                              <m:t>2</m:t>
                            </m:r>
                          </m:sub>
                        </m:sSub>
                        <m:r>
                          <a:rPr lang="en-US" altLang="zh-CN" sz="2200" b="0" i="1" smtClean="0">
                            <a:latin typeface="Cambria Math" panose="02040503050406030204" pitchFamily="18" charset="0"/>
                            <a:ea typeface="微软雅黑" panose="020B0503020204020204" pitchFamily="34" charset="-122"/>
                          </a:rPr>
                          <m:t>,⋯,</m:t>
                        </m:r>
                        <m:sSub>
                          <m:sSubPr>
                            <m:ctrlPr>
                              <a:rPr lang="en-US" altLang="zh-CN" sz="2200" b="0" i="1" smtClean="0">
                                <a:latin typeface="Cambria Math" panose="02040503050406030204" pitchFamily="18" charset="0"/>
                                <a:ea typeface="微软雅黑" panose="020B0503020204020204" pitchFamily="34" charset="-122"/>
                              </a:rPr>
                            </m:ctrlPr>
                          </m:sSubPr>
                          <m:e>
                            <m:r>
                              <a:rPr lang="en-US" altLang="zh-CN" sz="2200" b="0" i="1" smtClean="0">
                                <a:latin typeface="Cambria Math" panose="02040503050406030204" pitchFamily="18" charset="0"/>
                                <a:ea typeface="微软雅黑" panose="020B0503020204020204" pitchFamily="34" charset="-122"/>
                              </a:rPr>
                              <m:t>𝑜</m:t>
                            </m:r>
                          </m:e>
                          <m:sub>
                            <m:r>
                              <a:rPr lang="en-US" altLang="zh-CN" sz="2200" b="0" i="1" smtClean="0">
                                <a:latin typeface="Cambria Math" panose="02040503050406030204" pitchFamily="18" charset="0"/>
                                <a:ea typeface="微软雅黑" panose="020B0503020204020204" pitchFamily="34" charset="-122"/>
                              </a:rPr>
                              <m:t>𝑇</m:t>
                            </m:r>
                          </m:sub>
                        </m:sSub>
                      </m:e>
                    </m:d>
                    <m:r>
                      <a:rPr lang="en-US" altLang="zh-CN" sz="2200" b="0" i="1" smtClean="0">
                        <a:latin typeface="Cambria Math" panose="02040503050406030204" pitchFamily="18" charset="0"/>
                        <a:ea typeface="微软雅黑" panose="020B0503020204020204" pitchFamily="34" charset="-122"/>
                      </a:rPr>
                      <m:t>∈</m:t>
                    </m:r>
                    <m:sSup>
                      <m:sSupPr>
                        <m:ctrlPr>
                          <a:rPr lang="en-US" altLang="zh-CN" sz="2200" b="0" i="1" smtClean="0">
                            <a:latin typeface="Cambria Math" panose="02040503050406030204" pitchFamily="18" charset="0"/>
                            <a:ea typeface="微软雅黑" panose="020B0503020204020204" pitchFamily="34" charset="-122"/>
                          </a:rPr>
                        </m:ctrlPr>
                      </m:sSupPr>
                      <m:e>
                        <m:r>
                          <a:rPr lang="en-US" altLang="zh-CN" sz="2200" b="0" i="1" smtClean="0">
                            <a:latin typeface="Cambria Math" panose="02040503050406030204" pitchFamily="18" charset="0"/>
                            <a:ea typeface="微软雅黑" panose="020B0503020204020204" pitchFamily="34" charset="-122"/>
                          </a:rPr>
                          <m:t>𝑅</m:t>
                        </m:r>
                      </m:e>
                      <m:sup>
                        <m:r>
                          <a:rPr lang="en-US" altLang="zh-CN" sz="2200" b="0" i="1" smtClean="0">
                            <a:latin typeface="Cambria Math" panose="02040503050406030204" pitchFamily="18" charset="0"/>
                            <a:ea typeface="微软雅黑" panose="020B0503020204020204" pitchFamily="34" charset="-122"/>
                          </a:rPr>
                          <m:t>𝑇</m:t>
                        </m:r>
                        <m:r>
                          <a:rPr lang="en-US" altLang="zh-CN" sz="2200" b="0" i="1" smtClean="0">
                            <a:latin typeface="Cambria Math" panose="02040503050406030204" pitchFamily="18" charset="0"/>
                            <a:ea typeface="微软雅黑" panose="020B0503020204020204" pitchFamily="34" charset="-122"/>
                          </a:rPr>
                          <m:t>×</m:t>
                        </m:r>
                        <m:r>
                          <a:rPr lang="en-US" altLang="zh-CN" sz="2200" b="0" i="1" smtClean="0">
                            <a:latin typeface="Cambria Math" panose="02040503050406030204" pitchFamily="18" charset="0"/>
                            <a:ea typeface="微软雅黑" panose="020B0503020204020204" pitchFamily="34" charset="-122"/>
                          </a:rPr>
                          <m:t>𝐷</m:t>
                        </m:r>
                      </m:sup>
                    </m:sSup>
                    <m:r>
                      <a:rPr lang="zh-CN" altLang="en-US" sz="2200" i="1">
                        <a:latin typeface="Cambria Math" panose="02040503050406030204" pitchFamily="18" charset="0"/>
                        <a:ea typeface="微软雅黑" panose="020B0503020204020204" pitchFamily="34" charset="-122"/>
                      </a:rPr>
                      <m:t>：</m:t>
                    </m:r>
                  </m:oMath>
                </a14:m>
                <a:r>
                  <a:rPr lang="en-US" altLang="zh-CN" sz="2200" dirty="0">
                    <a:latin typeface="微软雅黑" panose="020B0503020204020204" pitchFamily="34" charset="-122"/>
                    <a:ea typeface="微软雅黑" panose="020B0503020204020204" pitchFamily="34" charset="-122"/>
                  </a:rPr>
                  <a:t>Audio Encoder</a:t>
                </a:r>
                <a:r>
                  <a:rPr lang="zh-CN" altLang="en-US" sz="2200" dirty="0">
                    <a:latin typeface="微软雅黑" panose="020B0503020204020204" pitchFamily="34" charset="-122"/>
                    <a:ea typeface="微软雅黑" panose="020B0503020204020204" pitchFamily="34" charset="-122"/>
                  </a:rPr>
                  <a:t>的输出</a:t>
                </a:r>
                <a:endParaRPr lang="en-US" altLang="zh-CN" sz="2200" dirty="0">
                  <a:latin typeface="微软雅黑" panose="020B0503020204020204" pitchFamily="34" charset="-122"/>
                  <a:ea typeface="微软雅黑" panose="020B0503020204020204" pitchFamily="34" charset="-122"/>
                </a:endParaRPr>
              </a:p>
            </p:txBody>
          </p:sp>
        </mc:Choice>
        <mc:Fallback xmlns="">
          <p:sp>
            <p:nvSpPr>
              <p:cNvPr id="14" name="文本框 13">
                <a:extLst>
                  <a:ext uri="{FF2B5EF4-FFF2-40B4-BE49-F238E27FC236}">
                    <a16:creationId xmlns:a16="http://schemas.microsoft.com/office/drawing/2014/main" id="{2938F379-0289-5E3E-1F93-D524CAEF364C}"/>
                  </a:ext>
                </a:extLst>
              </p:cNvPr>
              <p:cNvSpPr txBox="1">
                <a:spLocks noRot="1" noChangeAspect="1" noMove="1" noResize="1" noEditPoints="1" noAdjustHandles="1" noChangeArrowheads="1" noChangeShapeType="1" noTextEdit="1"/>
              </p:cNvSpPr>
              <p:nvPr/>
            </p:nvSpPr>
            <p:spPr>
              <a:xfrm>
                <a:off x="1144667" y="1973492"/>
                <a:ext cx="8238818" cy="540341"/>
              </a:xfrm>
              <a:prstGeom prst="rect">
                <a:avLst/>
              </a:prstGeom>
              <a:blipFill>
                <a:blip r:embed="rId3"/>
                <a:stretch>
                  <a:fillRect l="-888" b="-227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BD5AAD3E-DA13-7201-D99D-FDE32ADC241F}"/>
                  </a:ext>
                </a:extLst>
              </p:cNvPr>
              <p:cNvSpPr txBox="1"/>
              <p:nvPr/>
            </p:nvSpPr>
            <p:spPr>
              <a:xfrm>
                <a:off x="1144667" y="2683253"/>
                <a:ext cx="8238818" cy="540341"/>
              </a:xfrm>
              <a:prstGeom prst="rect">
                <a:avLst/>
              </a:prstGeom>
              <a:noFill/>
            </p:spPr>
            <p:txBody>
              <a:bodyPr wrap="square">
                <a:spAutoFit/>
              </a:bodyPr>
              <a:lstStyle/>
              <a:p>
                <a:pPr marL="285750" indent="-285750">
                  <a:lnSpc>
                    <a:spcPct val="150000"/>
                  </a:lnSpc>
                  <a:buFont typeface="Arial" panose="020B0604020202020204" pitchFamily="34" charset="0"/>
                  <a:buChar char="•"/>
                </a:pPr>
                <a14:m>
                  <m:oMath xmlns:m="http://schemas.openxmlformats.org/officeDocument/2006/math">
                    <m:r>
                      <m:rPr>
                        <m:sty m:val="p"/>
                      </m:rPr>
                      <a:rPr lang="en-US" altLang="zh-CN" sz="2200" i="1" smtClean="0">
                        <a:latin typeface="Cambria Math" panose="02040503050406030204" pitchFamily="18" charset="0"/>
                        <a:ea typeface="微软雅黑" panose="020B0503020204020204" pitchFamily="34" charset="-122"/>
                      </a:rPr>
                      <m:t>X</m:t>
                    </m:r>
                    <m:r>
                      <a:rPr lang="en-US" altLang="zh-CN" sz="2200" b="0" i="1" smtClean="0">
                        <a:latin typeface="Cambria Math" panose="02040503050406030204" pitchFamily="18" charset="0"/>
                        <a:ea typeface="微软雅黑" panose="020B0503020204020204" pitchFamily="34" charset="-122"/>
                      </a:rPr>
                      <m:t>=</m:t>
                    </m:r>
                    <m:d>
                      <m:dPr>
                        <m:begChr m:val="["/>
                        <m:endChr m:val="]"/>
                        <m:ctrlPr>
                          <a:rPr lang="en-US" altLang="zh-CN" sz="2200" b="0" i="1" smtClean="0">
                            <a:latin typeface="Cambria Math" panose="02040503050406030204" pitchFamily="18" charset="0"/>
                            <a:ea typeface="微软雅黑" panose="020B0503020204020204" pitchFamily="34" charset="-122"/>
                          </a:rPr>
                        </m:ctrlPr>
                      </m:dPr>
                      <m:e>
                        <m:sSub>
                          <m:sSubPr>
                            <m:ctrlPr>
                              <a:rPr lang="en-US" altLang="zh-CN" sz="2200" b="0" i="1" smtClean="0">
                                <a:latin typeface="Cambria Math" panose="02040503050406030204" pitchFamily="18" charset="0"/>
                                <a:ea typeface="微软雅黑" panose="020B0503020204020204" pitchFamily="34" charset="-122"/>
                              </a:rPr>
                            </m:ctrlPr>
                          </m:sSubPr>
                          <m:e>
                            <m:r>
                              <a:rPr lang="en-US" altLang="zh-CN" sz="2200" b="0" i="1" smtClean="0">
                                <a:latin typeface="Cambria Math" panose="02040503050406030204" pitchFamily="18" charset="0"/>
                                <a:ea typeface="微软雅黑" panose="020B0503020204020204" pitchFamily="34" charset="-122"/>
                              </a:rPr>
                              <m:t>𝑥</m:t>
                            </m:r>
                          </m:e>
                          <m:sub>
                            <m:r>
                              <a:rPr lang="en-US" altLang="zh-CN" sz="2200" b="0" i="1" smtClean="0">
                                <a:latin typeface="Cambria Math" panose="02040503050406030204" pitchFamily="18" charset="0"/>
                                <a:ea typeface="微软雅黑" panose="020B0503020204020204" pitchFamily="34" charset="-122"/>
                              </a:rPr>
                              <m:t>1</m:t>
                            </m:r>
                          </m:sub>
                        </m:sSub>
                        <m:r>
                          <a:rPr lang="en-US" altLang="zh-CN" sz="2200" b="0" i="1" smtClean="0">
                            <a:latin typeface="Cambria Math" panose="02040503050406030204" pitchFamily="18" charset="0"/>
                            <a:ea typeface="微软雅黑" panose="020B0503020204020204" pitchFamily="34" charset="-122"/>
                          </a:rPr>
                          <m:t>,</m:t>
                        </m:r>
                        <m:sSub>
                          <m:sSubPr>
                            <m:ctrlPr>
                              <a:rPr lang="en-US" altLang="zh-CN" sz="2200" b="0" i="1" smtClean="0">
                                <a:latin typeface="Cambria Math" panose="02040503050406030204" pitchFamily="18" charset="0"/>
                                <a:ea typeface="微软雅黑" panose="020B0503020204020204" pitchFamily="34" charset="-122"/>
                              </a:rPr>
                            </m:ctrlPr>
                          </m:sSubPr>
                          <m:e>
                            <m:r>
                              <a:rPr lang="en-US" altLang="zh-CN" sz="2200" b="0" i="1" smtClean="0">
                                <a:latin typeface="Cambria Math" panose="02040503050406030204" pitchFamily="18" charset="0"/>
                                <a:ea typeface="微软雅黑" panose="020B0503020204020204" pitchFamily="34" charset="-122"/>
                              </a:rPr>
                              <m:t>𝑥</m:t>
                            </m:r>
                          </m:e>
                          <m:sub>
                            <m:r>
                              <a:rPr lang="en-US" altLang="zh-CN" sz="2200" b="0" i="1" smtClean="0">
                                <a:latin typeface="Cambria Math" panose="02040503050406030204" pitchFamily="18" charset="0"/>
                                <a:ea typeface="微软雅黑" panose="020B0503020204020204" pitchFamily="34" charset="-122"/>
                              </a:rPr>
                              <m:t>2</m:t>
                            </m:r>
                          </m:sub>
                        </m:sSub>
                        <m:r>
                          <a:rPr lang="en-US" altLang="zh-CN" sz="2200" b="0" i="1" smtClean="0">
                            <a:latin typeface="Cambria Math" panose="02040503050406030204" pitchFamily="18" charset="0"/>
                            <a:ea typeface="微软雅黑" panose="020B0503020204020204" pitchFamily="34" charset="-122"/>
                          </a:rPr>
                          <m:t>,⋯,</m:t>
                        </m:r>
                        <m:sSub>
                          <m:sSubPr>
                            <m:ctrlPr>
                              <a:rPr lang="en-US" altLang="zh-CN" sz="2200" b="0" i="1" smtClean="0">
                                <a:latin typeface="Cambria Math" panose="02040503050406030204" pitchFamily="18" charset="0"/>
                                <a:ea typeface="微软雅黑" panose="020B0503020204020204" pitchFamily="34" charset="-122"/>
                              </a:rPr>
                            </m:ctrlPr>
                          </m:sSubPr>
                          <m:e>
                            <m:r>
                              <a:rPr lang="en-US" altLang="zh-CN" sz="2200" b="0" i="1" smtClean="0">
                                <a:latin typeface="Cambria Math" panose="02040503050406030204" pitchFamily="18" charset="0"/>
                                <a:ea typeface="微软雅黑" panose="020B0503020204020204" pitchFamily="34" charset="-122"/>
                              </a:rPr>
                              <m:t>𝑥</m:t>
                            </m:r>
                          </m:e>
                          <m:sub>
                            <m:r>
                              <a:rPr lang="en-US" altLang="zh-CN" sz="2200" b="0" i="1" smtClean="0">
                                <a:latin typeface="Cambria Math" panose="02040503050406030204" pitchFamily="18" charset="0"/>
                                <a:ea typeface="微软雅黑" panose="020B0503020204020204" pitchFamily="34" charset="-122"/>
                              </a:rPr>
                              <m:t>𝑁</m:t>
                            </m:r>
                          </m:sub>
                        </m:sSub>
                      </m:e>
                    </m:d>
                    <m:r>
                      <a:rPr lang="en-US" altLang="zh-CN" sz="2200" b="0" i="1" smtClean="0">
                        <a:latin typeface="Cambria Math" panose="02040503050406030204" pitchFamily="18" charset="0"/>
                        <a:ea typeface="微软雅黑" panose="020B0503020204020204" pitchFamily="34" charset="-122"/>
                      </a:rPr>
                      <m:t>∈</m:t>
                    </m:r>
                    <m:sSup>
                      <m:sSupPr>
                        <m:ctrlPr>
                          <a:rPr lang="en-US" altLang="zh-CN" sz="2200" b="0" i="1" smtClean="0">
                            <a:latin typeface="Cambria Math" panose="02040503050406030204" pitchFamily="18" charset="0"/>
                            <a:ea typeface="微软雅黑" panose="020B0503020204020204" pitchFamily="34" charset="-122"/>
                          </a:rPr>
                        </m:ctrlPr>
                      </m:sSupPr>
                      <m:e>
                        <m:r>
                          <a:rPr lang="en-US" altLang="zh-CN" sz="2200" b="0" i="1" smtClean="0">
                            <a:latin typeface="Cambria Math" panose="02040503050406030204" pitchFamily="18" charset="0"/>
                            <a:ea typeface="微软雅黑" panose="020B0503020204020204" pitchFamily="34" charset="-122"/>
                          </a:rPr>
                          <m:t>𝑅</m:t>
                        </m:r>
                      </m:e>
                      <m:sup>
                        <m:r>
                          <a:rPr lang="en-US" altLang="zh-CN" sz="2200" b="0" i="1" smtClean="0">
                            <a:latin typeface="Cambria Math" panose="02040503050406030204" pitchFamily="18" charset="0"/>
                            <a:ea typeface="微软雅黑" panose="020B0503020204020204" pitchFamily="34" charset="-122"/>
                          </a:rPr>
                          <m:t>𝑁</m:t>
                        </m:r>
                        <m:r>
                          <a:rPr lang="en-US" altLang="zh-CN" sz="2200" b="0" i="1" smtClean="0">
                            <a:latin typeface="Cambria Math" panose="02040503050406030204" pitchFamily="18" charset="0"/>
                            <a:ea typeface="微软雅黑" panose="020B0503020204020204" pitchFamily="34" charset="-122"/>
                          </a:rPr>
                          <m:t>×</m:t>
                        </m:r>
                        <m:r>
                          <a:rPr lang="en-US" altLang="zh-CN" sz="2200" b="0" i="1" smtClean="0">
                            <a:latin typeface="Cambria Math" panose="02040503050406030204" pitchFamily="18" charset="0"/>
                            <a:ea typeface="微软雅黑" panose="020B0503020204020204" pitchFamily="34" charset="-122"/>
                          </a:rPr>
                          <m:t>𝐷</m:t>
                        </m:r>
                      </m:sup>
                    </m:sSup>
                    <m:r>
                      <a:rPr lang="zh-CN" altLang="en-US" sz="2200" i="1">
                        <a:latin typeface="Cambria Math" panose="02040503050406030204" pitchFamily="18" charset="0"/>
                        <a:ea typeface="微软雅黑" panose="020B0503020204020204" pitchFamily="34" charset="-122"/>
                      </a:rPr>
                      <m:t>：</m:t>
                    </m:r>
                  </m:oMath>
                </a14:m>
                <a:r>
                  <a:rPr lang="en-US" altLang="zh-CN" sz="2200" dirty="0">
                    <a:latin typeface="微软雅黑" panose="020B0503020204020204" pitchFamily="34" charset="-122"/>
                    <a:ea typeface="微软雅黑" panose="020B0503020204020204" pitchFamily="34" charset="-122"/>
                  </a:rPr>
                  <a:t>Text Encoder</a:t>
                </a:r>
                <a:r>
                  <a:rPr lang="zh-CN" altLang="en-US" sz="2200" dirty="0">
                    <a:latin typeface="微软雅黑" panose="020B0503020204020204" pitchFamily="34" charset="-122"/>
                    <a:ea typeface="微软雅黑" panose="020B0503020204020204" pitchFamily="34" charset="-122"/>
                  </a:rPr>
                  <a:t>的输出</a:t>
                </a:r>
                <a:endParaRPr lang="en-US" altLang="zh-CN" sz="2200" dirty="0">
                  <a:latin typeface="微软雅黑" panose="020B0503020204020204" pitchFamily="34" charset="-122"/>
                  <a:ea typeface="微软雅黑" panose="020B0503020204020204" pitchFamily="34" charset="-122"/>
                </a:endParaRPr>
              </a:p>
            </p:txBody>
          </p:sp>
        </mc:Choice>
        <mc:Fallback xmlns="">
          <p:sp>
            <p:nvSpPr>
              <p:cNvPr id="15" name="文本框 14">
                <a:extLst>
                  <a:ext uri="{FF2B5EF4-FFF2-40B4-BE49-F238E27FC236}">
                    <a16:creationId xmlns:a16="http://schemas.microsoft.com/office/drawing/2014/main" id="{BD5AAD3E-DA13-7201-D99D-FDE32ADC241F}"/>
                  </a:ext>
                </a:extLst>
              </p:cNvPr>
              <p:cNvSpPr txBox="1">
                <a:spLocks noRot="1" noChangeAspect="1" noMove="1" noResize="1" noEditPoints="1" noAdjustHandles="1" noChangeArrowheads="1" noChangeShapeType="1" noTextEdit="1"/>
              </p:cNvSpPr>
              <p:nvPr/>
            </p:nvSpPr>
            <p:spPr>
              <a:xfrm>
                <a:off x="1144667" y="2683253"/>
                <a:ext cx="8238818" cy="540341"/>
              </a:xfrm>
              <a:prstGeom prst="rect">
                <a:avLst/>
              </a:prstGeom>
              <a:blipFill>
                <a:blip r:embed="rId4"/>
                <a:stretch>
                  <a:fillRect l="-888" b="-22472"/>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59DDE785-6E39-8839-67BE-D9860A01099C}"/>
              </a:ext>
            </a:extLst>
          </p:cNvPr>
          <p:cNvPicPr>
            <a:picLocks noChangeAspect="1"/>
          </p:cNvPicPr>
          <p:nvPr/>
        </p:nvPicPr>
        <p:blipFill>
          <a:blip r:embed="rId5"/>
          <a:stretch>
            <a:fillRect/>
          </a:stretch>
        </p:blipFill>
        <p:spPr>
          <a:xfrm>
            <a:off x="3454401" y="3491338"/>
            <a:ext cx="5283199" cy="1677912"/>
          </a:xfrm>
          <a:prstGeom prst="rect">
            <a:avLst/>
          </a:prstGeom>
        </p:spPr>
      </p:pic>
      <p:grpSp>
        <p:nvGrpSpPr>
          <p:cNvPr id="19" name="组合 18">
            <a:extLst>
              <a:ext uri="{FF2B5EF4-FFF2-40B4-BE49-F238E27FC236}">
                <a16:creationId xmlns:a16="http://schemas.microsoft.com/office/drawing/2014/main" id="{56AC0497-7067-2B8B-22A0-94ABF3AF63BC}"/>
              </a:ext>
            </a:extLst>
          </p:cNvPr>
          <p:cNvGrpSpPr/>
          <p:nvPr/>
        </p:nvGrpSpPr>
        <p:grpSpPr>
          <a:xfrm>
            <a:off x="958708" y="5206161"/>
            <a:ext cx="7641006" cy="461665"/>
            <a:chOff x="1992923" y="1609795"/>
            <a:chExt cx="7641006" cy="461665"/>
          </a:xfrm>
        </p:grpSpPr>
        <p:sp>
          <p:nvSpPr>
            <p:cNvPr id="20" name="矩形 19">
              <a:extLst>
                <a:ext uri="{FF2B5EF4-FFF2-40B4-BE49-F238E27FC236}">
                  <a16:creationId xmlns:a16="http://schemas.microsoft.com/office/drawing/2014/main" id="{3B912A00-0730-67A0-893A-DDBE9A3A1AA9}"/>
                </a:ext>
              </a:extLst>
            </p:cNvPr>
            <p:cNvSpPr/>
            <p:nvPr/>
          </p:nvSpPr>
          <p:spPr>
            <a:xfrm>
              <a:off x="1992923" y="1840628"/>
              <a:ext cx="72000" cy="7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ea"/>
                <a:ea typeface="+mj-ea"/>
              </a:endParaRPr>
            </a:p>
          </p:txBody>
        </p:sp>
        <p:sp>
          <p:nvSpPr>
            <p:cNvPr id="21" name="文本框 20">
              <a:extLst>
                <a:ext uri="{FF2B5EF4-FFF2-40B4-BE49-F238E27FC236}">
                  <a16:creationId xmlns:a16="http://schemas.microsoft.com/office/drawing/2014/main" id="{CE9C1CD8-E8A8-E867-D313-FF55FEFF5F23}"/>
                </a:ext>
              </a:extLst>
            </p:cNvPr>
            <p:cNvSpPr txBox="1"/>
            <p:nvPr/>
          </p:nvSpPr>
          <p:spPr>
            <a:xfrm>
              <a:off x="2178882" y="1609795"/>
              <a:ext cx="7455047" cy="461665"/>
            </a:xfrm>
            <a:prstGeom prst="rect">
              <a:avLst/>
            </a:prstGeom>
            <a:noFill/>
          </p:spPr>
          <p:txBody>
            <a:bodyPr wrap="square" rtlCol="0">
              <a:spAutoFit/>
            </a:bodyPr>
            <a:lstStyle/>
            <a:p>
              <a:r>
                <a:rPr lang="zh-CN" altLang="en-US" sz="2400" b="1" dirty="0">
                  <a:latin typeface="+mj-ea"/>
                  <a:ea typeface="+mj-ea"/>
                </a:rPr>
                <a:t>损失函数：交叉熵</a:t>
              </a:r>
            </a:p>
          </p:txBody>
        </p:sp>
      </p:grpSp>
    </p:spTree>
    <p:extLst>
      <p:ext uri="{BB962C8B-B14F-4D97-AF65-F5344CB8AC3E}">
        <p14:creationId xmlns:p14="http://schemas.microsoft.com/office/powerpoint/2010/main" val="3003660089"/>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5BFA2E73-31B1-753B-DABD-015C046374CE}"/>
              </a:ext>
            </a:extLst>
          </p:cNvPr>
          <p:cNvSpPr txBox="1"/>
          <p:nvPr/>
        </p:nvSpPr>
        <p:spPr>
          <a:xfrm>
            <a:off x="562707" y="646490"/>
            <a:ext cx="8695593" cy="523220"/>
          </a:xfrm>
          <a:prstGeom prst="rect">
            <a:avLst/>
          </a:prstGeom>
          <a:noFill/>
        </p:spPr>
        <p:txBody>
          <a:bodyPr wrap="square" rtlCol="0">
            <a:spAutoFit/>
          </a:bodyPr>
          <a:lstStyle/>
          <a:p>
            <a:pPr marL="0" lvl="1"/>
            <a:r>
              <a:rPr lang="en-US" altLang="zh-CN" sz="2800" b="1" dirty="0">
                <a:latin typeface="微软雅黑" panose="020B0503020204020204" pitchFamily="34" charset="-122"/>
                <a:ea typeface="微软雅黑" panose="020B0503020204020204" pitchFamily="34" charset="-122"/>
              </a:rPr>
              <a:t>Automatic Prosody Annotator – </a:t>
            </a:r>
            <a:r>
              <a:rPr lang="zh-CN" altLang="en-US" sz="2800" b="1" dirty="0">
                <a:latin typeface="微软雅黑" panose="020B0503020204020204" pitchFamily="34" charset="-122"/>
                <a:ea typeface="微软雅黑" panose="020B0503020204020204" pitchFamily="34" charset="-122"/>
              </a:rPr>
              <a:t>实验结果</a:t>
            </a:r>
          </a:p>
        </p:txBody>
      </p:sp>
      <p:cxnSp>
        <p:nvCxnSpPr>
          <p:cNvPr id="6" name="直接连接符 5">
            <a:extLst>
              <a:ext uri="{FF2B5EF4-FFF2-40B4-BE49-F238E27FC236}">
                <a16:creationId xmlns:a16="http://schemas.microsoft.com/office/drawing/2014/main" id="{558F6BB5-5D22-901B-4C56-72BC6686A90C}"/>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D65F5708-74EA-4777-0642-01970DEA6E88}"/>
              </a:ext>
            </a:extLst>
          </p:cNvPr>
          <p:cNvPicPr>
            <a:picLocks noChangeAspect="1"/>
          </p:cNvPicPr>
          <p:nvPr/>
        </p:nvPicPr>
        <p:blipFill>
          <a:blip r:embed="rId3"/>
          <a:stretch>
            <a:fillRect/>
          </a:stretch>
        </p:blipFill>
        <p:spPr>
          <a:xfrm>
            <a:off x="87086" y="1538896"/>
            <a:ext cx="12192000" cy="3272207"/>
          </a:xfrm>
          <a:prstGeom prst="rect">
            <a:avLst/>
          </a:prstGeom>
        </p:spPr>
      </p:pic>
      <p:sp>
        <p:nvSpPr>
          <p:cNvPr id="16" name="文本框 15">
            <a:extLst>
              <a:ext uri="{FF2B5EF4-FFF2-40B4-BE49-F238E27FC236}">
                <a16:creationId xmlns:a16="http://schemas.microsoft.com/office/drawing/2014/main" id="{2EAB0B89-55E6-0BCC-3011-563E349E14D9}"/>
              </a:ext>
            </a:extLst>
          </p:cNvPr>
          <p:cNvSpPr txBox="1"/>
          <p:nvPr/>
        </p:nvSpPr>
        <p:spPr>
          <a:xfrm>
            <a:off x="201238" y="4978478"/>
            <a:ext cx="8238818" cy="155600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训练集和验证集：</a:t>
            </a:r>
            <a:r>
              <a:rPr lang="en-US" altLang="zh-CN" sz="2200" dirty="0">
                <a:latin typeface="微软雅黑" panose="020B0503020204020204" pitchFamily="34" charset="-122"/>
                <a:ea typeface="微软雅黑" panose="020B0503020204020204" pitchFamily="34" charset="-122"/>
              </a:rPr>
              <a:t>12.2k </a:t>
            </a:r>
            <a:r>
              <a:rPr lang="zh-CN" altLang="en-US" sz="2200" dirty="0">
                <a:latin typeface="微软雅黑" panose="020B0503020204020204" pitchFamily="34" charset="-122"/>
                <a:ea typeface="微软雅黑" panose="020B0503020204020204" pitchFamily="34" charset="-122"/>
              </a:rPr>
              <a:t>语音，约</a:t>
            </a:r>
            <a:r>
              <a:rPr lang="en-US" altLang="zh-CN" sz="2200" dirty="0">
                <a:latin typeface="微软雅黑" panose="020B0503020204020204" pitchFamily="34" charset="-122"/>
                <a:ea typeface="微软雅黑" panose="020B0503020204020204" pitchFamily="34" charset="-122"/>
              </a:rPr>
              <a:t>160h</a:t>
            </a:r>
            <a:r>
              <a:rPr lang="zh-CN" altLang="en-US" sz="2200" dirty="0">
                <a:latin typeface="微软雅黑" panose="020B0503020204020204" pitchFamily="34" charset="-122"/>
                <a:ea typeface="微软雅黑" panose="020B0503020204020204" pitchFamily="34" charset="-122"/>
              </a:rPr>
              <a:t>，由</a:t>
            </a:r>
            <a:r>
              <a:rPr lang="en-US" altLang="zh-CN" sz="2200" dirty="0">
                <a:latin typeface="微软雅黑" panose="020B0503020204020204" pitchFamily="34" charset="-122"/>
                <a:ea typeface="微软雅黑" panose="020B0503020204020204" pitchFamily="34" charset="-122"/>
              </a:rPr>
              <a:t>28</a:t>
            </a:r>
            <a:r>
              <a:rPr lang="zh-CN" altLang="en-US" sz="2200" dirty="0">
                <a:latin typeface="微软雅黑" panose="020B0503020204020204" pitchFamily="34" charset="-122"/>
                <a:ea typeface="微软雅黑" panose="020B0503020204020204" pitchFamily="34" charset="-122"/>
              </a:rPr>
              <a:t>个人进行标注；</a:t>
            </a:r>
            <a:r>
              <a:rPr lang="en-US" altLang="zh-CN" sz="2200" dirty="0">
                <a:latin typeface="微软雅黑" panose="020B0503020204020204" pitchFamily="34" charset="-122"/>
                <a:ea typeface="微软雅黑" panose="020B0503020204020204" pitchFamily="34" charset="-122"/>
              </a:rPr>
              <a:t>95%</a:t>
            </a:r>
            <a:r>
              <a:rPr lang="zh-CN" altLang="en-US" sz="2200" dirty="0">
                <a:latin typeface="微软雅黑" panose="020B0503020204020204" pitchFamily="34" charset="-122"/>
                <a:ea typeface="微软雅黑" panose="020B0503020204020204" pitchFamily="34" charset="-122"/>
              </a:rPr>
              <a:t>的数据用作训练，</a:t>
            </a:r>
            <a:r>
              <a:rPr lang="en-US" altLang="zh-CN" sz="2200" dirty="0">
                <a:latin typeface="微软雅黑" panose="020B0503020204020204" pitchFamily="34" charset="-122"/>
                <a:ea typeface="微软雅黑" panose="020B0503020204020204" pitchFamily="34" charset="-122"/>
              </a:rPr>
              <a:t>5%</a:t>
            </a:r>
            <a:r>
              <a:rPr lang="zh-CN" altLang="en-US" sz="2200" dirty="0">
                <a:latin typeface="微软雅黑" panose="020B0503020204020204" pitchFamily="34" charset="-122"/>
                <a:ea typeface="微软雅黑" panose="020B0503020204020204" pitchFamily="34" charset="-122"/>
              </a:rPr>
              <a:t>的数据用作验证</a:t>
            </a:r>
            <a:endParaRPr lang="en-US" altLang="zh-CN" sz="22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测试集：</a:t>
            </a:r>
            <a:r>
              <a:rPr lang="en-US" altLang="zh-CN" sz="2200" dirty="0">
                <a:latin typeface="微软雅黑" panose="020B0503020204020204" pitchFamily="34" charset="-122"/>
                <a:ea typeface="微软雅黑" panose="020B0503020204020204" pitchFamily="34" charset="-122"/>
              </a:rPr>
              <a:t>5.9k </a:t>
            </a:r>
            <a:r>
              <a:rPr lang="zh-CN" altLang="en-US" sz="2200" dirty="0">
                <a:latin typeface="微软雅黑" panose="020B0503020204020204" pitchFamily="34" charset="-122"/>
                <a:ea typeface="微软雅黑" panose="020B0503020204020204" pitchFamily="34" charset="-122"/>
              </a:rPr>
              <a:t>条语音，约</a:t>
            </a:r>
            <a:r>
              <a:rPr lang="en-US" altLang="zh-CN" sz="2200" dirty="0">
                <a:latin typeface="微软雅黑" panose="020B0503020204020204" pitchFamily="34" charset="-122"/>
                <a:ea typeface="微软雅黑" panose="020B0503020204020204" pitchFamily="34" charset="-122"/>
              </a:rPr>
              <a:t>8.8h</a:t>
            </a:r>
            <a:r>
              <a:rPr lang="zh-CN" altLang="en-US" sz="2200" dirty="0">
                <a:latin typeface="微软雅黑" panose="020B0503020204020204" pitchFamily="34" charset="-122"/>
                <a:ea typeface="微软雅黑" panose="020B0503020204020204" pitchFamily="34" charset="-122"/>
              </a:rPr>
              <a:t>，由另外</a:t>
            </a:r>
            <a:r>
              <a:rPr lang="en-US" altLang="zh-CN" sz="2200" dirty="0">
                <a:latin typeface="微软雅黑" panose="020B0503020204020204" pitchFamily="34" charset="-122"/>
                <a:ea typeface="微软雅黑" panose="020B0503020204020204" pitchFamily="34" charset="-122"/>
              </a:rPr>
              <a:t>9</a:t>
            </a:r>
            <a:r>
              <a:rPr lang="zh-CN" altLang="en-US" sz="2200" dirty="0">
                <a:latin typeface="微软雅黑" panose="020B0503020204020204" pitchFamily="34" charset="-122"/>
                <a:ea typeface="微软雅黑" panose="020B0503020204020204" pitchFamily="34" charset="-122"/>
              </a:rPr>
              <a:t>个人进行标注</a:t>
            </a:r>
            <a:endParaRPr lang="en-US" altLang="zh-CN" sz="2200" dirty="0">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FFE4B217-B98F-5E42-A279-2AA759DA0111}"/>
              </a:ext>
            </a:extLst>
          </p:cNvPr>
          <p:cNvSpPr/>
          <p:nvPr/>
        </p:nvSpPr>
        <p:spPr>
          <a:xfrm>
            <a:off x="638629" y="3097491"/>
            <a:ext cx="1872342" cy="1053596"/>
          </a:xfrm>
          <a:prstGeom prst="rect">
            <a:avLst/>
          </a:prstGeom>
          <a:noFill/>
          <a:ln w="28575">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12" name="直接箭头连接符 11">
            <a:extLst>
              <a:ext uri="{FF2B5EF4-FFF2-40B4-BE49-F238E27FC236}">
                <a16:creationId xmlns:a16="http://schemas.microsoft.com/office/drawing/2014/main" id="{EADB45A5-60D3-EB9B-2E4F-4C719D8B56B5}"/>
              </a:ext>
            </a:extLst>
          </p:cNvPr>
          <p:cNvCxnSpPr>
            <a:cxnSpLocks/>
          </p:cNvCxnSpPr>
          <p:nvPr/>
        </p:nvCxnSpPr>
        <p:spPr>
          <a:xfrm flipV="1">
            <a:off x="2068286" y="1429657"/>
            <a:ext cx="1785257" cy="15004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41031DC8-F859-622E-BB8D-B4EAE086E4C3}"/>
              </a:ext>
            </a:extLst>
          </p:cNvPr>
          <p:cNvSpPr txBox="1"/>
          <p:nvPr/>
        </p:nvSpPr>
        <p:spPr>
          <a:xfrm>
            <a:off x="3853543" y="1148320"/>
            <a:ext cx="3586990" cy="499624"/>
          </a:xfrm>
          <a:prstGeom prst="rect">
            <a:avLst/>
          </a:prstGeom>
          <a:noFill/>
        </p:spPr>
        <p:txBody>
          <a:bodyPr wrap="square">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输入：</a:t>
            </a:r>
            <a:r>
              <a:rPr lang="en-US" altLang="zh-CN" sz="2000" dirty="0">
                <a:latin typeface="微软雅黑" panose="020B0503020204020204" pitchFamily="34" charset="-122"/>
                <a:ea typeface="微软雅黑" panose="020B0503020204020204" pitchFamily="34" charset="-122"/>
              </a:rPr>
              <a:t>Audio</a:t>
            </a:r>
            <a:r>
              <a:rPr lang="zh-CN" altLang="en-US" sz="2000" dirty="0">
                <a:latin typeface="微软雅黑" panose="020B0503020204020204" pitchFamily="34" charset="-122"/>
                <a:ea typeface="微软雅黑" panose="020B0503020204020204" pitchFamily="34" charset="-122"/>
              </a:rPr>
              <a:t>；输出：</a:t>
            </a:r>
            <a:r>
              <a:rPr lang="en-US" altLang="zh-CN" sz="2000" dirty="0">
                <a:latin typeface="微软雅黑" panose="020B0503020204020204" pitchFamily="34" charset="-122"/>
                <a:ea typeface="微软雅黑" panose="020B0503020204020204" pitchFamily="34" charset="-122"/>
              </a:rPr>
              <a:t>Char</a:t>
            </a:r>
          </a:p>
        </p:txBody>
      </p:sp>
      <p:sp>
        <p:nvSpPr>
          <p:cNvPr id="24" name="文本框 23">
            <a:extLst>
              <a:ext uri="{FF2B5EF4-FFF2-40B4-BE49-F238E27FC236}">
                <a16:creationId xmlns:a16="http://schemas.microsoft.com/office/drawing/2014/main" id="{815A969E-CD1F-D44F-7857-F8E1DD0C31CA}"/>
              </a:ext>
            </a:extLst>
          </p:cNvPr>
          <p:cNvSpPr txBox="1"/>
          <p:nvPr/>
        </p:nvSpPr>
        <p:spPr>
          <a:xfrm>
            <a:off x="8527143" y="4915482"/>
            <a:ext cx="3586990" cy="499624"/>
          </a:xfrm>
          <a:prstGeom prst="rect">
            <a:avLst/>
          </a:prstGeom>
          <a:noFill/>
        </p:spPr>
        <p:txBody>
          <a:bodyPr wrap="square">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输入：</a:t>
            </a:r>
            <a:r>
              <a:rPr lang="en-US" altLang="zh-CN" sz="2000" dirty="0">
                <a:latin typeface="微软雅黑" panose="020B0503020204020204" pitchFamily="34" charset="-122"/>
                <a:ea typeface="微软雅黑" panose="020B0503020204020204" pitchFamily="34" charset="-122"/>
              </a:rPr>
              <a:t>Audio</a:t>
            </a:r>
            <a:r>
              <a:rPr lang="zh-CN" altLang="en-US" sz="2000" dirty="0">
                <a:latin typeface="微软雅黑" panose="020B0503020204020204" pitchFamily="34" charset="-122"/>
                <a:ea typeface="微软雅黑" panose="020B0503020204020204" pitchFamily="34" charset="-122"/>
              </a:rPr>
              <a:t>；输出：音素</a:t>
            </a:r>
            <a:endParaRPr lang="en-US" altLang="zh-CN" sz="2000" dirty="0">
              <a:latin typeface="微软雅黑" panose="020B0503020204020204" pitchFamily="34" charset="-122"/>
              <a:ea typeface="微软雅黑" panose="020B0503020204020204" pitchFamily="34" charset="-122"/>
            </a:endParaRPr>
          </a:p>
        </p:txBody>
      </p:sp>
      <p:cxnSp>
        <p:nvCxnSpPr>
          <p:cNvPr id="18" name="直接箭头连接符 17">
            <a:extLst>
              <a:ext uri="{FF2B5EF4-FFF2-40B4-BE49-F238E27FC236}">
                <a16:creationId xmlns:a16="http://schemas.microsoft.com/office/drawing/2014/main" id="{2C24AE2F-2EE6-4F97-B8A2-0555ECC9109D}"/>
              </a:ext>
            </a:extLst>
          </p:cNvPr>
          <p:cNvCxnSpPr>
            <a:endCxn id="24" idx="1"/>
          </p:cNvCxnSpPr>
          <p:nvPr/>
        </p:nvCxnSpPr>
        <p:spPr>
          <a:xfrm>
            <a:off x="1705429" y="4651829"/>
            <a:ext cx="6821714" cy="5134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86CB8FF5-A9E2-0FD7-0E1E-92086B788727}"/>
              </a:ext>
            </a:extLst>
          </p:cNvPr>
          <p:cNvSpPr/>
          <p:nvPr/>
        </p:nvSpPr>
        <p:spPr>
          <a:xfrm>
            <a:off x="638629" y="4318462"/>
            <a:ext cx="1872342" cy="410204"/>
          </a:xfrm>
          <a:prstGeom prst="rect">
            <a:avLst/>
          </a:prstGeom>
          <a:noFill/>
          <a:ln w="28575">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2847454675"/>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5BFA2E73-31B1-753B-DABD-015C046374CE}"/>
              </a:ext>
            </a:extLst>
          </p:cNvPr>
          <p:cNvSpPr txBox="1"/>
          <p:nvPr/>
        </p:nvSpPr>
        <p:spPr>
          <a:xfrm>
            <a:off x="562707" y="646490"/>
            <a:ext cx="8695593" cy="523220"/>
          </a:xfrm>
          <a:prstGeom prst="rect">
            <a:avLst/>
          </a:prstGeom>
          <a:noFill/>
        </p:spPr>
        <p:txBody>
          <a:bodyPr wrap="square" rtlCol="0">
            <a:spAutoFit/>
          </a:bodyPr>
          <a:lstStyle/>
          <a:p>
            <a:pPr marL="0" lvl="1"/>
            <a:r>
              <a:rPr lang="en-US" altLang="zh-CN" sz="2800" b="1" dirty="0">
                <a:latin typeface="微软雅黑" panose="020B0503020204020204" pitchFamily="34" charset="-122"/>
                <a:ea typeface="微软雅黑" panose="020B0503020204020204" pitchFamily="34" charset="-122"/>
              </a:rPr>
              <a:t>Automatic Prosody Annotator – </a:t>
            </a:r>
            <a:r>
              <a:rPr lang="zh-CN" altLang="en-US" sz="2800" b="1" dirty="0">
                <a:latin typeface="微软雅黑" panose="020B0503020204020204" pitchFamily="34" charset="-122"/>
                <a:ea typeface="微软雅黑" panose="020B0503020204020204" pitchFamily="34" charset="-122"/>
              </a:rPr>
              <a:t>实验结果</a:t>
            </a:r>
          </a:p>
        </p:txBody>
      </p:sp>
      <p:cxnSp>
        <p:nvCxnSpPr>
          <p:cNvPr id="6" name="直接连接符 5">
            <a:extLst>
              <a:ext uri="{FF2B5EF4-FFF2-40B4-BE49-F238E27FC236}">
                <a16:creationId xmlns:a16="http://schemas.microsoft.com/office/drawing/2014/main" id="{558F6BB5-5D22-901B-4C56-72BC6686A90C}"/>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D65F5708-74EA-4777-0642-01970DEA6E88}"/>
              </a:ext>
            </a:extLst>
          </p:cNvPr>
          <p:cNvPicPr>
            <a:picLocks noChangeAspect="1"/>
          </p:cNvPicPr>
          <p:nvPr/>
        </p:nvPicPr>
        <p:blipFill>
          <a:blip r:embed="rId3"/>
          <a:stretch>
            <a:fillRect/>
          </a:stretch>
        </p:blipFill>
        <p:spPr>
          <a:xfrm>
            <a:off x="0" y="1618724"/>
            <a:ext cx="12192000" cy="3272207"/>
          </a:xfrm>
          <a:prstGeom prst="rect">
            <a:avLst/>
          </a:prstGeom>
        </p:spPr>
      </p:pic>
      <p:sp>
        <p:nvSpPr>
          <p:cNvPr id="2" name="矩形 1">
            <a:extLst>
              <a:ext uri="{FF2B5EF4-FFF2-40B4-BE49-F238E27FC236}">
                <a16:creationId xmlns:a16="http://schemas.microsoft.com/office/drawing/2014/main" id="{4DF86BF8-1531-F0CC-44DB-AA565DD3216D}"/>
              </a:ext>
            </a:extLst>
          </p:cNvPr>
          <p:cNvSpPr/>
          <p:nvPr/>
        </p:nvSpPr>
        <p:spPr>
          <a:xfrm>
            <a:off x="631372" y="2387599"/>
            <a:ext cx="11364686" cy="232229"/>
          </a:xfrm>
          <a:prstGeom prst="rect">
            <a:avLst/>
          </a:prstGeom>
          <a:noFill/>
          <a:ln w="28575">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矩形 8">
            <a:extLst>
              <a:ext uri="{FF2B5EF4-FFF2-40B4-BE49-F238E27FC236}">
                <a16:creationId xmlns:a16="http://schemas.microsoft.com/office/drawing/2014/main" id="{EFA02D19-29C8-4BA3-08E7-EA1DD27E1DB7}"/>
              </a:ext>
            </a:extLst>
          </p:cNvPr>
          <p:cNvSpPr/>
          <p:nvPr/>
        </p:nvSpPr>
        <p:spPr>
          <a:xfrm>
            <a:off x="631372" y="3068842"/>
            <a:ext cx="11364686" cy="1749901"/>
          </a:xfrm>
          <a:prstGeom prst="rect">
            <a:avLst/>
          </a:prstGeom>
          <a:noFill/>
          <a:ln w="28575">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712A828E-944D-C914-3083-37C01B501FD3}"/>
              </a:ext>
            </a:extLst>
          </p:cNvPr>
          <p:cNvSpPr txBox="1"/>
          <p:nvPr/>
        </p:nvSpPr>
        <p:spPr>
          <a:xfrm>
            <a:off x="208495" y="5069774"/>
            <a:ext cx="8238818" cy="5403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多模态模型的结果（</a:t>
            </a:r>
            <a:r>
              <a:rPr lang="en-US" altLang="zh-CN" sz="2200" dirty="0">
                <a:latin typeface="微软雅黑" panose="020B0503020204020204" pitchFamily="34" charset="-122"/>
                <a:ea typeface="微软雅黑" panose="020B0503020204020204" pitchFamily="34" charset="-122"/>
              </a:rPr>
              <a:t>#2-9</a:t>
            </a:r>
            <a:r>
              <a:rPr lang="zh-CN" altLang="en-US" sz="2200" dirty="0">
                <a:latin typeface="微软雅黑" panose="020B0503020204020204" pitchFamily="34" charset="-122"/>
                <a:ea typeface="微软雅黑" panose="020B0503020204020204" pitchFamily="34" charset="-122"/>
              </a:rPr>
              <a:t>）均好于</a:t>
            </a:r>
            <a:r>
              <a:rPr lang="en-US" altLang="zh-CN" sz="2200" dirty="0">
                <a:latin typeface="微软雅黑" panose="020B0503020204020204" pitchFamily="34" charset="-122"/>
                <a:ea typeface="微软雅黑" panose="020B0503020204020204" pitchFamily="34" charset="-122"/>
              </a:rPr>
              <a:t>Text Model</a:t>
            </a:r>
            <a:r>
              <a:rPr lang="zh-CN" altLang="en-US" sz="2200" dirty="0">
                <a:latin typeface="微软雅黑" panose="020B0503020204020204" pitchFamily="34" charset="-122"/>
                <a:ea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rPr>
              <a:t>#1</a:t>
            </a:r>
            <a:r>
              <a:rPr lang="zh-CN" altLang="en-US" sz="2200" dirty="0">
                <a:latin typeface="微软雅黑" panose="020B0503020204020204" pitchFamily="34" charset="-122"/>
                <a:ea typeface="微软雅黑" panose="020B0503020204020204" pitchFamily="34" charset="-122"/>
              </a:rPr>
              <a:t>）结果</a:t>
            </a:r>
            <a:endParaRPr lang="en-US" altLang="zh-CN" sz="2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65853005"/>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5BFA2E73-31B1-753B-DABD-015C046374CE}"/>
              </a:ext>
            </a:extLst>
          </p:cNvPr>
          <p:cNvSpPr txBox="1"/>
          <p:nvPr/>
        </p:nvSpPr>
        <p:spPr>
          <a:xfrm>
            <a:off x="562707" y="646490"/>
            <a:ext cx="8695593" cy="523220"/>
          </a:xfrm>
          <a:prstGeom prst="rect">
            <a:avLst/>
          </a:prstGeom>
          <a:noFill/>
        </p:spPr>
        <p:txBody>
          <a:bodyPr wrap="square" rtlCol="0">
            <a:spAutoFit/>
          </a:bodyPr>
          <a:lstStyle/>
          <a:p>
            <a:pPr marL="0" lvl="1"/>
            <a:r>
              <a:rPr lang="en-US" altLang="zh-CN" sz="2800" b="1" dirty="0">
                <a:latin typeface="微软雅黑" panose="020B0503020204020204" pitchFamily="34" charset="-122"/>
                <a:ea typeface="微软雅黑" panose="020B0503020204020204" pitchFamily="34" charset="-122"/>
              </a:rPr>
              <a:t>Automatic Prosody Annotator – </a:t>
            </a:r>
            <a:r>
              <a:rPr lang="zh-CN" altLang="en-US" sz="2800" b="1" dirty="0">
                <a:latin typeface="微软雅黑" panose="020B0503020204020204" pitchFamily="34" charset="-122"/>
                <a:ea typeface="微软雅黑" panose="020B0503020204020204" pitchFamily="34" charset="-122"/>
              </a:rPr>
              <a:t>实验结果</a:t>
            </a:r>
          </a:p>
        </p:txBody>
      </p:sp>
      <p:cxnSp>
        <p:nvCxnSpPr>
          <p:cNvPr id="6" name="直接连接符 5">
            <a:extLst>
              <a:ext uri="{FF2B5EF4-FFF2-40B4-BE49-F238E27FC236}">
                <a16:creationId xmlns:a16="http://schemas.microsoft.com/office/drawing/2014/main" id="{558F6BB5-5D22-901B-4C56-72BC6686A90C}"/>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D65F5708-74EA-4777-0642-01970DEA6E88}"/>
              </a:ext>
            </a:extLst>
          </p:cNvPr>
          <p:cNvPicPr>
            <a:picLocks noChangeAspect="1"/>
          </p:cNvPicPr>
          <p:nvPr/>
        </p:nvPicPr>
        <p:blipFill>
          <a:blip r:embed="rId3"/>
          <a:stretch>
            <a:fillRect/>
          </a:stretch>
        </p:blipFill>
        <p:spPr>
          <a:xfrm>
            <a:off x="0" y="1618724"/>
            <a:ext cx="12192000" cy="3272207"/>
          </a:xfrm>
          <a:prstGeom prst="rect">
            <a:avLst/>
          </a:prstGeom>
        </p:spPr>
      </p:pic>
      <p:sp>
        <p:nvSpPr>
          <p:cNvPr id="2" name="矩形 1">
            <a:extLst>
              <a:ext uri="{FF2B5EF4-FFF2-40B4-BE49-F238E27FC236}">
                <a16:creationId xmlns:a16="http://schemas.microsoft.com/office/drawing/2014/main" id="{4DF86BF8-1531-F0CC-44DB-AA565DD3216D}"/>
              </a:ext>
            </a:extLst>
          </p:cNvPr>
          <p:cNvSpPr/>
          <p:nvPr/>
        </p:nvSpPr>
        <p:spPr>
          <a:xfrm>
            <a:off x="266551" y="3976914"/>
            <a:ext cx="11845619" cy="243113"/>
          </a:xfrm>
          <a:prstGeom prst="rect">
            <a:avLst/>
          </a:prstGeom>
          <a:noFill/>
          <a:ln w="28575">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712A828E-944D-C914-3083-37C01B501FD3}"/>
              </a:ext>
            </a:extLst>
          </p:cNvPr>
          <p:cNvSpPr txBox="1"/>
          <p:nvPr/>
        </p:nvSpPr>
        <p:spPr>
          <a:xfrm>
            <a:off x="259293" y="5069774"/>
            <a:ext cx="8238818" cy="5403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模型足够大的时候，</a:t>
            </a:r>
            <a:r>
              <a:rPr lang="en-US" altLang="zh-CN" sz="2200" dirty="0">
                <a:latin typeface="微软雅黑" panose="020B0503020204020204" pitchFamily="34" charset="-122"/>
                <a:ea typeface="微软雅黑" panose="020B0503020204020204" pitchFamily="34" charset="-122"/>
              </a:rPr>
              <a:t>finetune</a:t>
            </a:r>
            <a:r>
              <a:rPr lang="zh-CN" altLang="en-US" sz="2200" dirty="0">
                <a:latin typeface="微软雅黑" panose="020B0503020204020204" pitchFamily="34" charset="-122"/>
                <a:ea typeface="微软雅黑" panose="020B0503020204020204" pitchFamily="34" charset="-122"/>
              </a:rPr>
              <a:t>可能会导致过拟合（</a:t>
            </a:r>
            <a:r>
              <a:rPr lang="en-US" altLang="zh-CN" sz="2200" dirty="0">
                <a:latin typeface="微软雅黑" panose="020B0503020204020204" pitchFamily="34" charset="-122"/>
                <a:ea typeface="微软雅黑" panose="020B0503020204020204" pitchFamily="34" charset="-122"/>
              </a:rPr>
              <a:t>#7 vs #8</a:t>
            </a:r>
            <a:r>
              <a:rPr lang="zh-CN" altLang="en-US" sz="2200" dirty="0">
                <a:latin typeface="微软雅黑" panose="020B0503020204020204" pitchFamily="34" charset="-122"/>
                <a:ea typeface="微软雅黑" panose="020B0503020204020204" pitchFamily="34" charset="-122"/>
              </a:rPr>
              <a:t>）</a:t>
            </a:r>
            <a:endParaRPr lang="en-US" altLang="zh-CN" sz="2200" dirty="0">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4444A105-76F2-CC70-944C-4A1663073B1E}"/>
              </a:ext>
            </a:extLst>
          </p:cNvPr>
          <p:cNvSpPr/>
          <p:nvPr/>
        </p:nvSpPr>
        <p:spPr>
          <a:xfrm>
            <a:off x="259293" y="4234541"/>
            <a:ext cx="11845619" cy="243113"/>
          </a:xfrm>
          <a:prstGeom prst="rect">
            <a:avLst/>
          </a:prstGeom>
          <a:noFill/>
          <a:ln w="28575">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 name="文本框 7">
            <a:extLst>
              <a:ext uri="{FF2B5EF4-FFF2-40B4-BE49-F238E27FC236}">
                <a16:creationId xmlns:a16="http://schemas.microsoft.com/office/drawing/2014/main" id="{6D7728B1-8CAD-3F7C-24E3-F7FD862FA890}"/>
              </a:ext>
            </a:extLst>
          </p:cNvPr>
          <p:cNvSpPr txBox="1"/>
          <p:nvPr/>
        </p:nvSpPr>
        <p:spPr>
          <a:xfrm>
            <a:off x="266551" y="5645965"/>
            <a:ext cx="8238818" cy="5403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rPr>
              <a:t>Conformer</a:t>
            </a:r>
            <a:r>
              <a:rPr lang="zh-CN" altLang="en-US" sz="2200" dirty="0">
                <a:latin typeface="微软雅黑" panose="020B0503020204020204" pitchFamily="34" charset="-122"/>
                <a:ea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rPr>
              <a:t>CNN</a:t>
            </a:r>
            <a:r>
              <a:rPr lang="zh-CN" altLang="en-US" sz="2200" dirty="0">
                <a:latin typeface="微软雅黑" panose="020B0503020204020204" pitchFamily="34" charset="-122"/>
                <a:ea typeface="微软雅黑" panose="020B0503020204020204" pitchFamily="34" charset="-122"/>
              </a:rPr>
              <a:t>增强的</a:t>
            </a:r>
            <a:r>
              <a:rPr lang="en-US" altLang="zh-CN" sz="2200" dirty="0">
                <a:latin typeface="微软雅黑" panose="020B0503020204020204" pitchFamily="34" charset="-122"/>
                <a:ea typeface="微软雅黑" panose="020B0503020204020204" pitchFamily="34" charset="-122"/>
              </a:rPr>
              <a:t>Transformer</a:t>
            </a:r>
          </a:p>
        </p:txBody>
      </p:sp>
    </p:spTree>
    <p:extLst>
      <p:ext uri="{BB962C8B-B14F-4D97-AF65-F5344CB8AC3E}">
        <p14:creationId xmlns:p14="http://schemas.microsoft.com/office/powerpoint/2010/main" val="359072861"/>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AB34262F-EEB0-44EA-B016-747429F4EA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48947" y="189950"/>
            <a:ext cx="2125699" cy="514818"/>
          </a:xfrm>
          <a:prstGeom prst="rect">
            <a:avLst/>
          </a:prstGeom>
        </p:spPr>
      </p:pic>
      <p:sp>
        <p:nvSpPr>
          <p:cNvPr id="28" name="TextBox 11">
            <a:extLst>
              <a:ext uri="{FF2B5EF4-FFF2-40B4-BE49-F238E27FC236}">
                <a16:creationId xmlns:a16="http://schemas.microsoft.com/office/drawing/2014/main" id="{9C107FE4-10DF-41F8-A7B8-44AD2A82B2B7}"/>
              </a:ext>
            </a:extLst>
          </p:cNvPr>
          <p:cNvSpPr txBox="1"/>
          <p:nvPr/>
        </p:nvSpPr>
        <p:spPr>
          <a:xfrm>
            <a:off x="6318490" y="2951946"/>
            <a:ext cx="3936399" cy="1384995"/>
          </a:xfrm>
          <a:prstGeom prst="rect">
            <a:avLst/>
          </a:prstGeom>
          <a:noFill/>
        </p:spPr>
        <p:txBody>
          <a:bodyPr wrap="none" rtlCol="0">
            <a:spAutoFit/>
          </a:bodyPr>
          <a:lstStyle/>
          <a:p>
            <a:pPr marL="0" lvl="1"/>
            <a:r>
              <a:rPr lang="zh-CN" altLang="en-US" sz="2800" b="1" dirty="0">
                <a:solidFill>
                  <a:srgbClr val="006AB6"/>
                </a:solidFill>
                <a:latin typeface="微软雅黑" panose="020B0503020204020204" pitchFamily="34" charset="-122"/>
                <a:ea typeface="微软雅黑" panose="020B0503020204020204" pitchFamily="34" charset="-122"/>
              </a:rPr>
              <a:t>第二部分</a:t>
            </a:r>
          </a:p>
          <a:p>
            <a:pPr marL="0" lvl="1"/>
            <a:r>
              <a:rPr lang="en-US" altLang="zh-CN" sz="2800" b="1" dirty="0">
                <a:solidFill>
                  <a:srgbClr val="006AB6"/>
                </a:solidFill>
                <a:latin typeface="微软雅黑" panose="020B0503020204020204" pitchFamily="34" charset="-122"/>
                <a:ea typeface="微软雅黑" panose="020B0503020204020204" pitchFamily="34" charset="-122"/>
              </a:rPr>
              <a:t>Non-Autoregressive </a:t>
            </a:r>
          </a:p>
          <a:p>
            <a:pPr marL="0" lvl="1"/>
            <a:r>
              <a:rPr lang="en-US" altLang="zh-CN" sz="2800" b="1" dirty="0">
                <a:solidFill>
                  <a:srgbClr val="006AB6"/>
                </a:solidFill>
                <a:latin typeface="微软雅黑" panose="020B0503020204020204" pitchFamily="34" charset="-122"/>
                <a:ea typeface="微软雅黑" panose="020B0503020204020204" pitchFamily="34" charset="-122"/>
              </a:rPr>
              <a:t>Text Generation</a:t>
            </a:r>
          </a:p>
        </p:txBody>
      </p:sp>
      <p:cxnSp>
        <p:nvCxnSpPr>
          <p:cNvPr id="29" name="直接连接符 28">
            <a:extLst>
              <a:ext uri="{FF2B5EF4-FFF2-40B4-BE49-F238E27FC236}">
                <a16:creationId xmlns:a16="http://schemas.microsoft.com/office/drawing/2014/main" id="{BCC114F6-6594-42BF-8622-11C42C29BBDC}"/>
              </a:ext>
            </a:extLst>
          </p:cNvPr>
          <p:cNvCxnSpPr/>
          <p:nvPr/>
        </p:nvCxnSpPr>
        <p:spPr>
          <a:xfrm flipV="1">
            <a:off x="6023847" y="2542222"/>
            <a:ext cx="0" cy="1997848"/>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30" name="TextBox 13">
            <a:extLst>
              <a:ext uri="{FF2B5EF4-FFF2-40B4-BE49-F238E27FC236}">
                <a16:creationId xmlns:a16="http://schemas.microsoft.com/office/drawing/2014/main" id="{96DBA84B-CC4E-4AD4-BE2C-072B1B7400DD}"/>
              </a:ext>
            </a:extLst>
          </p:cNvPr>
          <p:cNvSpPr txBox="1"/>
          <p:nvPr/>
        </p:nvSpPr>
        <p:spPr>
          <a:xfrm>
            <a:off x="4260277" y="4193821"/>
            <a:ext cx="1269558" cy="346249"/>
          </a:xfrm>
          <a:prstGeom prst="rect">
            <a:avLst/>
          </a:prstGeom>
          <a:noFill/>
        </p:spPr>
        <p:txBody>
          <a:bodyPr wrap="square" lIns="0" tIns="0" rIns="0" bIns="0" rtlCol="0">
            <a:spAutoFit/>
          </a:bodyPr>
          <a:lstStyle/>
          <a:p>
            <a:r>
              <a:rPr lang="en-US" altLang="zh-CN" sz="2250" dirty="0">
                <a:solidFill>
                  <a:schemeClr val="tx1">
                    <a:lumMod val="65000"/>
                    <a:lumOff val="35000"/>
                  </a:schemeClr>
                </a:solidFill>
                <a:latin typeface="Arial" panose="020B0604020202020204" pitchFamily="34" charset="0"/>
                <a:ea typeface="+mj-ea"/>
                <a:cs typeface="Arial" panose="020B0604020202020204" pitchFamily="34" charset="0"/>
              </a:rPr>
              <a:t>PART 02</a:t>
            </a:r>
            <a:endParaRPr lang="zh-CN" altLang="en-US" sz="2250" dirty="0">
              <a:solidFill>
                <a:schemeClr val="tx1">
                  <a:lumMod val="65000"/>
                  <a:lumOff val="35000"/>
                </a:schemeClr>
              </a:solidFill>
              <a:latin typeface="Arial" panose="020B0604020202020204" pitchFamily="34" charset="0"/>
              <a:ea typeface="+mj-ea"/>
              <a:cs typeface="Arial" panose="020B0604020202020204" pitchFamily="34" charset="0"/>
            </a:endParaRPr>
          </a:p>
        </p:txBody>
      </p:sp>
      <p:grpSp>
        <p:nvGrpSpPr>
          <p:cNvPr id="31" name="组合 30">
            <a:extLst>
              <a:ext uri="{FF2B5EF4-FFF2-40B4-BE49-F238E27FC236}">
                <a16:creationId xmlns:a16="http://schemas.microsoft.com/office/drawing/2014/main" id="{DE23C08C-9262-4CB6-A8F2-284E1AABB3A2}"/>
              </a:ext>
            </a:extLst>
          </p:cNvPr>
          <p:cNvGrpSpPr/>
          <p:nvPr/>
        </p:nvGrpSpPr>
        <p:grpSpPr>
          <a:xfrm>
            <a:off x="4052827" y="2505429"/>
            <a:ext cx="1477008" cy="1477008"/>
            <a:chOff x="304800" y="673100"/>
            <a:chExt cx="4000500" cy="4000500"/>
          </a:xfrm>
          <a:effectLst>
            <a:outerShdw blurRad="444500" dist="254000" dir="8100000" algn="tr" rotWithShape="0">
              <a:prstClr val="black">
                <a:alpha val="50000"/>
              </a:prstClr>
            </a:outerShdw>
          </a:effectLst>
        </p:grpSpPr>
        <p:sp>
          <p:nvSpPr>
            <p:cNvPr id="32" name="同心圆 17">
              <a:extLst>
                <a:ext uri="{FF2B5EF4-FFF2-40B4-BE49-F238E27FC236}">
                  <a16:creationId xmlns:a16="http://schemas.microsoft.com/office/drawing/2014/main" id="{32A72B25-A268-49F9-936F-8DCB37C7F73E}"/>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mj-ea"/>
                <a:ea typeface="+mj-ea"/>
              </a:endParaRPr>
            </a:p>
          </p:txBody>
        </p:sp>
        <p:sp>
          <p:nvSpPr>
            <p:cNvPr id="33" name="椭圆 32">
              <a:extLst>
                <a:ext uri="{FF2B5EF4-FFF2-40B4-BE49-F238E27FC236}">
                  <a16:creationId xmlns:a16="http://schemas.microsoft.com/office/drawing/2014/main" id="{8945DB36-F6E8-4D49-A5B9-12A4B9649CA9}"/>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mj-ea"/>
                <a:ea typeface="+mj-ea"/>
              </a:endParaRPr>
            </a:p>
          </p:txBody>
        </p:sp>
      </p:grpSp>
      <p:sp>
        <p:nvSpPr>
          <p:cNvPr id="34" name="TextBox 13">
            <a:extLst>
              <a:ext uri="{FF2B5EF4-FFF2-40B4-BE49-F238E27FC236}">
                <a16:creationId xmlns:a16="http://schemas.microsoft.com/office/drawing/2014/main" id="{5EC16B1B-4F89-46B1-AAFB-1BD98DC0882D}"/>
              </a:ext>
            </a:extLst>
          </p:cNvPr>
          <p:cNvSpPr txBox="1"/>
          <p:nvPr/>
        </p:nvSpPr>
        <p:spPr>
          <a:xfrm>
            <a:off x="4234631" y="2737376"/>
            <a:ext cx="1269558" cy="1081963"/>
          </a:xfrm>
          <a:prstGeom prst="rect">
            <a:avLst/>
          </a:prstGeom>
          <a:noFill/>
        </p:spPr>
        <p:txBody>
          <a:bodyPr wrap="square" lIns="0" tIns="0" rIns="0" bIns="0" rtlCol="0">
            <a:spAutoFit/>
          </a:bodyPr>
          <a:lstStyle/>
          <a:p>
            <a:r>
              <a:rPr lang="en-US" altLang="zh-CN" sz="7031" b="1" dirty="0">
                <a:solidFill>
                  <a:srgbClr val="006AB6"/>
                </a:solidFill>
                <a:latin typeface="Arial" panose="020B0604020202020204" pitchFamily="34" charset="0"/>
                <a:ea typeface="+mj-ea"/>
                <a:cs typeface="Arial" panose="020B0604020202020204" pitchFamily="34" charset="0"/>
              </a:rPr>
              <a:t>02</a:t>
            </a:r>
            <a:endParaRPr lang="zh-CN" altLang="en-US" sz="7031" b="1" dirty="0">
              <a:solidFill>
                <a:srgbClr val="006AB6"/>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341693657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par>
                          <p:cTn id="12" fill="hold">
                            <p:stCondLst>
                              <p:cond delay="1000"/>
                            </p:stCondLst>
                            <p:childTnLst>
                              <p:par>
                                <p:cTn id="13" presetID="47" presetClass="entr" presetSubtype="0"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anim calcmode="lin" valueType="num">
                                      <p:cBhvr>
                                        <p:cTn id="16" dur="500" fill="hold"/>
                                        <p:tgtEl>
                                          <p:spTgt spid="34"/>
                                        </p:tgtEl>
                                        <p:attrNameLst>
                                          <p:attrName>ppt_x</p:attrName>
                                        </p:attrNameLst>
                                      </p:cBhvr>
                                      <p:tavLst>
                                        <p:tav tm="0">
                                          <p:val>
                                            <p:strVal val="#ppt_x"/>
                                          </p:val>
                                        </p:tav>
                                        <p:tav tm="100000">
                                          <p:val>
                                            <p:strVal val="#ppt_x"/>
                                          </p:val>
                                        </p:tav>
                                      </p:tavLst>
                                    </p:anim>
                                    <p:anim calcmode="lin" valueType="num">
                                      <p:cBhvr>
                                        <p:cTn id="17" dur="500" fill="hold"/>
                                        <p:tgtEl>
                                          <p:spTgt spid="34"/>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12" presetClass="entr" presetSubtype="8" fill="hold" grpId="0" nodeType="after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p:tgtEl>
                                          <p:spTgt spid="28"/>
                                        </p:tgtEl>
                                        <p:attrNameLst>
                                          <p:attrName>ppt_x</p:attrName>
                                        </p:attrNameLst>
                                      </p:cBhvr>
                                      <p:tavLst>
                                        <p:tav tm="0">
                                          <p:val>
                                            <p:strVal val="#ppt_x-#ppt_w*1.125000"/>
                                          </p:val>
                                        </p:tav>
                                        <p:tav tm="100000">
                                          <p:val>
                                            <p:strVal val="#ppt_x"/>
                                          </p:val>
                                        </p:tav>
                                      </p:tavLst>
                                    </p:anim>
                                    <p:animEffect transition="in" filter="wipe(right)">
                                      <p:cBhvr>
                                        <p:cTn id="22" dur="500"/>
                                        <p:tgtEl>
                                          <p:spTgt spid="28"/>
                                        </p:tgtEl>
                                      </p:cBhvr>
                                    </p:animEffect>
                                  </p:childTnLst>
                                </p:cTn>
                              </p:par>
                            </p:childTnLst>
                          </p:cTn>
                        </p:par>
                        <p:par>
                          <p:cTn id="23" fill="hold">
                            <p:stCondLst>
                              <p:cond delay="2000"/>
                            </p:stCondLst>
                            <p:childTnLst>
                              <p:par>
                                <p:cTn id="24" presetID="47" presetClass="entr" presetSubtype="0" fill="hold" grpId="0" nodeType="after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anim calcmode="lin" valueType="num">
                                      <p:cBhvr>
                                        <p:cTn id="27" dur="500" fill="hold"/>
                                        <p:tgtEl>
                                          <p:spTgt spid="30"/>
                                        </p:tgtEl>
                                        <p:attrNameLst>
                                          <p:attrName>ppt_x</p:attrName>
                                        </p:attrNameLst>
                                      </p:cBhvr>
                                      <p:tavLst>
                                        <p:tav tm="0">
                                          <p:val>
                                            <p:strVal val="#ppt_x"/>
                                          </p:val>
                                        </p:tav>
                                        <p:tav tm="100000">
                                          <p:val>
                                            <p:strVal val="#ppt_x"/>
                                          </p:val>
                                        </p:tav>
                                      </p:tavLst>
                                    </p:anim>
                                    <p:anim calcmode="lin" valueType="num">
                                      <p:cBhvr>
                                        <p:cTn id="28"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P spid="3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5BFA2E73-31B1-753B-DABD-015C046374CE}"/>
              </a:ext>
            </a:extLst>
          </p:cNvPr>
          <p:cNvSpPr txBox="1"/>
          <p:nvPr/>
        </p:nvSpPr>
        <p:spPr>
          <a:xfrm>
            <a:off x="562707" y="646490"/>
            <a:ext cx="8695593" cy="523220"/>
          </a:xfrm>
          <a:prstGeom prst="rect">
            <a:avLst/>
          </a:prstGeom>
          <a:noFill/>
        </p:spPr>
        <p:txBody>
          <a:bodyPr wrap="square" rtlCol="0">
            <a:spAutoFit/>
          </a:bodyPr>
          <a:lstStyle/>
          <a:p>
            <a:pPr marL="0" lvl="1"/>
            <a:r>
              <a:rPr lang="en-US" altLang="zh-CN" sz="2800" b="1" dirty="0">
                <a:latin typeface="微软雅黑" panose="020B0503020204020204" pitchFamily="34" charset="-122"/>
                <a:ea typeface="微软雅黑" panose="020B0503020204020204" pitchFamily="34" charset="-122"/>
              </a:rPr>
              <a:t>Non-Autoregressive Text Generation – </a:t>
            </a:r>
            <a:r>
              <a:rPr lang="zh-CN" altLang="en-US" sz="2800" b="1" dirty="0">
                <a:latin typeface="微软雅黑" panose="020B0503020204020204" pitchFamily="34" charset="-122"/>
                <a:ea typeface="微软雅黑" panose="020B0503020204020204" pitchFamily="34" charset="-122"/>
              </a:rPr>
              <a:t>背景</a:t>
            </a:r>
          </a:p>
        </p:txBody>
      </p:sp>
      <p:cxnSp>
        <p:nvCxnSpPr>
          <p:cNvPr id="6" name="直接连接符 5">
            <a:extLst>
              <a:ext uri="{FF2B5EF4-FFF2-40B4-BE49-F238E27FC236}">
                <a16:creationId xmlns:a16="http://schemas.microsoft.com/office/drawing/2014/main" id="{558F6BB5-5D22-901B-4C56-72BC6686A90C}"/>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id="{E891A62B-408C-45D4-CAA5-4D92C787BA29}"/>
              </a:ext>
            </a:extLst>
          </p:cNvPr>
          <p:cNvGrpSpPr/>
          <p:nvPr/>
        </p:nvGrpSpPr>
        <p:grpSpPr>
          <a:xfrm>
            <a:off x="958708" y="1342407"/>
            <a:ext cx="6080721" cy="461665"/>
            <a:chOff x="1992923" y="1609795"/>
            <a:chExt cx="6080721" cy="461665"/>
          </a:xfrm>
        </p:grpSpPr>
        <p:sp>
          <p:nvSpPr>
            <p:cNvPr id="8" name="矩形 7">
              <a:extLst>
                <a:ext uri="{FF2B5EF4-FFF2-40B4-BE49-F238E27FC236}">
                  <a16:creationId xmlns:a16="http://schemas.microsoft.com/office/drawing/2014/main" id="{481CF18E-EDAE-251F-E31D-FFCF76E8A215}"/>
                </a:ext>
              </a:extLst>
            </p:cNvPr>
            <p:cNvSpPr/>
            <p:nvPr/>
          </p:nvSpPr>
          <p:spPr>
            <a:xfrm>
              <a:off x="1992923" y="1840628"/>
              <a:ext cx="72000" cy="7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ea"/>
                <a:ea typeface="+mj-ea"/>
              </a:endParaRPr>
            </a:p>
          </p:txBody>
        </p:sp>
        <p:sp>
          <p:nvSpPr>
            <p:cNvPr id="9" name="文本框 8">
              <a:extLst>
                <a:ext uri="{FF2B5EF4-FFF2-40B4-BE49-F238E27FC236}">
                  <a16:creationId xmlns:a16="http://schemas.microsoft.com/office/drawing/2014/main" id="{CC4B4928-F1D8-DEF7-96D5-5C22761D0D08}"/>
                </a:ext>
              </a:extLst>
            </p:cNvPr>
            <p:cNvSpPr txBox="1"/>
            <p:nvPr/>
          </p:nvSpPr>
          <p:spPr>
            <a:xfrm>
              <a:off x="2178882" y="1609795"/>
              <a:ext cx="5894762" cy="461665"/>
            </a:xfrm>
            <a:prstGeom prst="rect">
              <a:avLst/>
            </a:prstGeom>
            <a:noFill/>
          </p:spPr>
          <p:txBody>
            <a:bodyPr wrap="square" rtlCol="0">
              <a:spAutoFit/>
            </a:bodyPr>
            <a:lstStyle/>
            <a:p>
              <a:r>
                <a:rPr lang="en-US" altLang="zh-CN" sz="2400" b="1" dirty="0">
                  <a:latin typeface="+mj-ea"/>
                  <a:ea typeface="+mj-ea"/>
                </a:rPr>
                <a:t>Autoregressive Text Generation</a:t>
              </a:r>
              <a:endParaRPr lang="zh-CN" altLang="en-US" sz="2400" b="1" dirty="0">
                <a:latin typeface="+mj-ea"/>
                <a:ea typeface="+mj-ea"/>
              </a:endParaRPr>
            </a:p>
          </p:txBody>
        </p:sp>
      </p:grpSp>
      <p:pic>
        <p:nvPicPr>
          <p:cNvPr id="3" name="图片 2">
            <a:extLst>
              <a:ext uri="{FF2B5EF4-FFF2-40B4-BE49-F238E27FC236}">
                <a16:creationId xmlns:a16="http://schemas.microsoft.com/office/drawing/2014/main" id="{CB2F0058-ED6C-A801-B39F-535C092C6BD2}"/>
              </a:ext>
            </a:extLst>
          </p:cNvPr>
          <p:cNvPicPr>
            <a:picLocks noChangeAspect="1"/>
          </p:cNvPicPr>
          <p:nvPr/>
        </p:nvPicPr>
        <p:blipFill>
          <a:blip r:embed="rId3"/>
          <a:stretch>
            <a:fillRect/>
          </a:stretch>
        </p:blipFill>
        <p:spPr>
          <a:xfrm>
            <a:off x="5251583" y="1986826"/>
            <a:ext cx="6889617" cy="4005218"/>
          </a:xfrm>
          <a:prstGeom prst="rect">
            <a:avLst/>
          </a:prstGeom>
        </p:spPr>
      </p:pic>
      <p:sp>
        <p:nvSpPr>
          <p:cNvPr id="22" name="文本框 21">
            <a:extLst>
              <a:ext uri="{FF2B5EF4-FFF2-40B4-BE49-F238E27FC236}">
                <a16:creationId xmlns:a16="http://schemas.microsoft.com/office/drawing/2014/main" id="{32AC110C-0CF8-A8C8-8614-8FEF153C6D05}"/>
              </a:ext>
            </a:extLst>
          </p:cNvPr>
          <p:cNvSpPr txBox="1"/>
          <p:nvPr/>
        </p:nvSpPr>
        <p:spPr>
          <a:xfrm>
            <a:off x="1238029" y="2240501"/>
            <a:ext cx="2759676" cy="5403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效果最好</a:t>
            </a:r>
            <a:endParaRPr lang="en-US" altLang="zh-CN" sz="2200"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20F8A1C1-3016-328E-CB7E-A5EA7752C5CF}"/>
              </a:ext>
            </a:extLst>
          </p:cNvPr>
          <p:cNvSpPr txBox="1"/>
          <p:nvPr/>
        </p:nvSpPr>
        <p:spPr>
          <a:xfrm>
            <a:off x="1238029" y="2676931"/>
            <a:ext cx="2759676" cy="5403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耗时大、计算量大</a:t>
            </a:r>
            <a:endParaRPr lang="en-US" altLang="zh-CN" sz="2200" dirty="0">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620F78A2-5757-C462-0705-076AA07D5B3F}"/>
              </a:ext>
            </a:extLst>
          </p:cNvPr>
          <p:cNvGrpSpPr/>
          <p:nvPr/>
        </p:nvGrpSpPr>
        <p:grpSpPr>
          <a:xfrm>
            <a:off x="958708" y="3988938"/>
            <a:ext cx="6080721" cy="461665"/>
            <a:chOff x="1992923" y="1609795"/>
            <a:chExt cx="6080721" cy="461665"/>
          </a:xfrm>
        </p:grpSpPr>
        <p:sp>
          <p:nvSpPr>
            <p:cNvPr id="32" name="矩形 31">
              <a:extLst>
                <a:ext uri="{FF2B5EF4-FFF2-40B4-BE49-F238E27FC236}">
                  <a16:creationId xmlns:a16="http://schemas.microsoft.com/office/drawing/2014/main" id="{03EA618A-B141-A0F6-4A1D-5BB67ED264FE}"/>
                </a:ext>
              </a:extLst>
            </p:cNvPr>
            <p:cNvSpPr/>
            <p:nvPr/>
          </p:nvSpPr>
          <p:spPr>
            <a:xfrm>
              <a:off x="1992923" y="1840628"/>
              <a:ext cx="72000" cy="7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ea"/>
                <a:ea typeface="+mj-ea"/>
              </a:endParaRPr>
            </a:p>
          </p:txBody>
        </p:sp>
        <p:sp>
          <p:nvSpPr>
            <p:cNvPr id="33" name="文本框 32">
              <a:extLst>
                <a:ext uri="{FF2B5EF4-FFF2-40B4-BE49-F238E27FC236}">
                  <a16:creationId xmlns:a16="http://schemas.microsoft.com/office/drawing/2014/main" id="{48DB02D8-98AA-9423-3977-9DD3560CE9EF}"/>
                </a:ext>
              </a:extLst>
            </p:cNvPr>
            <p:cNvSpPr txBox="1"/>
            <p:nvPr/>
          </p:nvSpPr>
          <p:spPr>
            <a:xfrm>
              <a:off x="2178882" y="1609795"/>
              <a:ext cx="5894762" cy="461665"/>
            </a:xfrm>
            <a:prstGeom prst="rect">
              <a:avLst/>
            </a:prstGeom>
            <a:noFill/>
          </p:spPr>
          <p:txBody>
            <a:bodyPr wrap="square" rtlCol="0">
              <a:spAutoFit/>
            </a:bodyPr>
            <a:lstStyle/>
            <a:p>
              <a:r>
                <a:rPr lang="en-US" altLang="zh-CN" sz="2400" b="1" dirty="0">
                  <a:latin typeface="+mj-ea"/>
                  <a:ea typeface="+mj-ea"/>
                </a:rPr>
                <a:t>Non-Autoregressive Text Generation</a:t>
              </a:r>
              <a:endParaRPr lang="zh-CN" altLang="en-US" sz="2400" b="1" dirty="0">
                <a:latin typeface="+mj-ea"/>
                <a:ea typeface="+mj-ea"/>
              </a:endParaRPr>
            </a:p>
          </p:txBody>
        </p:sp>
      </p:grpSp>
      <p:sp>
        <p:nvSpPr>
          <p:cNvPr id="34" name="文本框 33">
            <a:extLst>
              <a:ext uri="{FF2B5EF4-FFF2-40B4-BE49-F238E27FC236}">
                <a16:creationId xmlns:a16="http://schemas.microsoft.com/office/drawing/2014/main" id="{E111C423-9CC1-8E42-892E-026FAEA33A7E}"/>
              </a:ext>
            </a:extLst>
          </p:cNvPr>
          <p:cNvSpPr txBox="1"/>
          <p:nvPr/>
        </p:nvSpPr>
        <p:spPr>
          <a:xfrm>
            <a:off x="1238029" y="1804072"/>
            <a:ext cx="6309399" cy="5403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根据先前的所有的单词生成下一个单词</a:t>
            </a:r>
            <a:endParaRPr lang="en-US" altLang="zh-CN" sz="2200" dirty="0">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8EBA178C-B3F1-A3B3-EC09-94EB2751498B}"/>
              </a:ext>
            </a:extLst>
          </p:cNvPr>
          <p:cNvSpPr txBox="1"/>
          <p:nvPr/>
        </p:nvSpPr>
        <p:spPr>
          <a:xfrm>
            <a:off x="1313425" y="5388528"/>
            <a:ext cx="3769400" cy="5403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优点：提高生成速度</a:t>
            </a:r>
            <a:endParaRPr lang="en-US" altLang="zh-CN" sz="22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0C1219E8-C2A9-4596-562C-7C3941868A19}"/>
                  </a:ext>
                </a:extLst>
              </p:cNvPr>
              <p:cNvSpPr txBox="1"/>
              <p:nvPr/>
            </p:nvSpPr>
            <p:spPr>
              <a:xfrm>
                <a:off x="1238029" y="3113360"/>
                <a:ext cx="4676542" cy="617798"/>
              </a:xfrm>
              <a:prstGeom prst="rect">
                <a:avLst/>
              </a:prstGeom>
              <a:noFill/>
            </p:spPr>
            <p:txBody>
              <a:bodyPr wrap="square">
                <a:spAutoFit/>
              </a:bodyPr>
              <a:lstStyle/>
              <a:p>
                <a:pPr marL="285750" indent="-285750">
                  <a:lnSpc>
                    <a:spcPct val="150000"/>
                  </a:lnSpc>
                  <a:buFont typeface="Arial" panose="020B0604020202020204" pitchFamily="34" charset="0"/>
                  <a:buChar char="•"/>
                </a:pPr>
                <a14:m>
                  <m:oMath xmlns:m="http://schemas.openxmlformats.org/officeDocument/2006/math">
                    <m:r>
                      <a:rPr lang="en-US" altLang="zh-CN" sz="2200" b="0" i="1" smtClean="0">
                        <a:latin typeface="Cambria Math" panose="02040503050406030204" pitchFamily="18" charset="0"/>
                        <a:ea typeface="微软雅黑" panose="020B0503020204020204" pitchFamily="34" charset="-122"/>
                      </a:rPr>
                      <m:t>𝑝</m:t>
                    </m:r>
                    <m:d>
                      <m:dPr>
                        <m:ctrlPr>
                          <a:rPr lang="en-US" altLang="zh-CN" sz="2200" b="0" i="1" smtClean="0">
                            <a:latin typeface="Cambria Math" panose="02040503050406030204" pitchFamily="18" charset="0"/>
                            <a:ea typeface="微软雅黑" panose="020B0503020204020204" pitchFamily="34" charset="-122"/>
                          </a:rPr>
                        </m:ctrlPr>
                      </m:dPr>
                      <m:e>
                        <m:r>
                          <a:rPr lang="en-US" altLang="zh-CN" sz="2200" b="0" i="1" smtClean="0">
                            <a:latin typeface="Cambria Math" panose="02040503050406030204" pitchFamily="18" charset="0"/>
                            <a:ea typeface="微软雅黑" panose="020B0503020204020204" pitchFamily="34" charset="-122"/>
                          </a:rPr>
                          <m:t>𝑌</m:t>
                        </m:r>
                      </m:e>
                      <m:e>
                        <m:r>
                          <a:rPr lang="en-US" altLang="zh-CN" sz="2200" b="0" i="1" smtClean="0">
                            <a:latin typeface="Cambria Math" panose="02040503050406030204" pitchFamily="18" charset="0"/>
                            <a:ea typeface="微软雅黑" panose="020B0503020204020204" pitchFamily="34" charset="-122"/>
                          </a:rPr>
                          <m:t>𝑋</m:t>
                        </m:r>
                      </m:e>
                    </m:d>
                    <m:r>
                      <a:rPr lang="en-US" altLang="zh-CN" sz="2200" b="0" i="1" smtClean="0">
                        <a:latin typeface="Cambria Math" panose="02040503050406030204" pitchFamily="18" charset="0"/>
                        <a:ea typeface="微软雅黑" panose="020B0503020204020204" pitchFamily="34" charset="-122"/>
                      </a:rPr>
                      <m:t>=</m:t>
                    </m:r>
                    <m:nary>
                      <m:naryPr>
                        <m:chr m:val="∏"/>
                        <m:ctrlPr>
                          <a:rPr lang="en-US" altLang="zh-CN" sz="2200" b="0" i="1" smtClean="0">
                            <a:latin typeface="Cambria Math" panose="02040503050406030204" pitchFamily="18" charset="0"/>
                            <a:ea typeface="微软雅黑" panose="020B0503020204020204" pitchFamily="34" charset="-122"/>
                          </a:rPr>
                        </m:ctrlPr>
                      </m:naryPr>
                      <m:sub>
                        <m:r>
                          <a:rPr lang="en-US" altLang="zh-CN" sz="2200" b="0" i="1" smtClean="0">
                            <a:latin typeface="Cambria Math" panose="02040503050406030204" pitchFamily="18" charset="0"/>
                            <a:ea typeface="微软雅黑" panose="020B0503020204020204" pitchFamily="34" charset="-122"/>
                          </a:rPr>
                          <m:t>𝑖</m:t>
                        </m:r>
                        <m:r>
                          <a:rPr lang="en-US" altLang="zh-CN" sz="2200" b="0" i="1" smtClean="0">
                            <a:latin typeface="Cambria Math" panose="02040503050406030204" pitchFamily="18" charset="0"/>
                            <a:ea typeface="微软雅黑" panose="020B0503020204020204" pitchFamily="34" charset="-122"/>
                          </a:rPr>
                          <m:t>=1</m:t>
                        </m:r>
                      </m:sub>
                      <m:sup>
                        <m:sSup>
                          <m:sSupPr>
                            <m:ctrlPr>
                              <a:rPr lang="en-US" altLang="zh-CN" sz="2200" b="0" i="1" smtClean="0">
                                <a:latin typeface="Cambria Math" panose="02040503050406030204" pitchFamily="18" charset="0"/>
                                <a:ea typeface="微软雅黑" panose="020B0503020204020204" pitchFamily="34" charset="-122"/>
                              </a:rPr>
                            </m:ctrlPr>
                          </m:sSupPr>
                          <m:e>
                            <m:r>
                              <a:rPr lang="en-US" altLang="zh-CN" sz="2200" b="0" i="1" smtClean="0">
                                <a:latin typeface="Cambria Math" panose="02040503050406030204" pitchFamily="18" charset="0"/>
                                <a:ea typeface="微软雅黑" panose="020B0503020204020204" pitchFamily="34" charset="-122"/>
                              </a:rPr>
                              <m:t>𝑇</m:t>
                            </m:r>
                          </m:e>
                          <m:sup>
                            <m:r>
                              <a:rPr lang="en-US" altLang="zh-CN" sz="2200" b="0" i="1" smtClean="0">
                                <a:latin typeface="Cambria Math" panose="02040503050406030204" pitchFamily="18" charset="0"/>
                                <a:ea typeface="微软雅黑" panose="020B0503020204020204" pitchFamily="34" charset="-122"/>
                              </a:rPr>
                              <m:t>′</m:t>
                            </m:r>
                          </m:sup>
                        </m:sSup>
                      </m:sup>
                      <m:e>
                        <m:r>
                          <a:rPr lang="en-US" altLang="zh-CN" sz="2200" b="0" i="1" smtClean="0">
                            <a:latin typeface="Cambria Math" panose="02040503050406030204" pitchFamily="18" charset="0"/>
                            <a:ea typeface="微软雅黑" panose="020B0503020204020204" pitchFamily="34" charset="-122"/>
                          </a:rPr>
                          <m:t>𝑝</m:t>
                        </m:r>
                        <m:r>
                          <a:rPr lang="en-US" altLang="zh-CN" sz="2200" b="0" i="1" smtClean="0">
                            <a:latin typeface="Cambria Math" panose="02040503050406030204" pitchFamily="18" charset="0"/>
                            <a:ea typeface="微软雅黑" panose="020B0503020204020204" pitchFamily="34" charset="-122"/>
                          </a:rPr>
                          <m:t>(</m:t>
                        </m:r>
                        <m:sSub>
                          <m:sSubPr>
                            <m:ctrlPr>
                              <a:rPr lang="en-US" altLang="zh-CN" sz="2200" b="0" i="1" smtClean="0">
                                <a:latin typeface="Cambria Math" panose="02040503050406030204" pitchFamily="18" charset="0"/>
                                <a:ea typeface="微软雅黑" panose="020B0503020204020204" pitchFamily="34" charset="-122"/>
                              </a:rPr>
                            </m:ctrlPr>
                          </m:sSubPr>
                          <m:e>
                            <m:r>
                              <a:rPr lang="en-US" altLang="zh-CN" sz="2200" b="0" i="1" smtClean="0">
                                <a:latin typeface="Cambria Math" panose="02040503050406030204" pitchFamily="18" charset="0"/>
                                <a:ea typeface="微软雅黑" panose="020B0503020204020204" pitchFamily="34" charset="-122"/>
                              </a:rPr>
                              <m:t>𝑦</m:t>
                            </m:r>
                          </m:e>
                          <m:sub>
                            <m:r>
                              <a:rPr lang="en-US" altLang="zh-CN" sz="2200" b="0" i="1" smtClean="0">
                                <a:latin typeface="Cambria Math" panose="02040503050406030204" pitchFamily="18" charset="0"/>
                                <a:ea typeface="微软雅黑" panose="020B0503020204020204" pitchFamily="34" charset="-122"/>
                              </a:rPr>
                              <m:t>𝑖</m:t>
                            </m:r>
                          </m:sub>
                        </m:sSub>
                        <m:r>
                          <a:rPr lang="en-US" altLang="zh-CN" sz="2200" b="0" i="1" smtClean="0">
                            <a:latin typeface="Cambria Math" panose="02040503050406030204" pitchFamily="18" charset="0"/>
                            <a:ea typeface="微软雅黑" panose="020B0503020204020204" pitchFamily="34" charset="-122"/>
                          </a:rPr>
                          <m:t>|</m:t>
                        </m:r>
                        <m:sSub>
                          <m:sSubPr>
                            <m:ctrlPr>
                              <a:rPr lang="en-US" altLang="zh-CN" sz="2200" b="0" i="1" smtClean="0">
                                <a:latin typeface="Cambria Math" panose="02040503050406030204" pitchFamily="18" charset="0"/>
                                <a:ea typeface="微软雅黑" panose="020B0503020204020204" pitchFamily="34" charset="-122"/>
                              </a:rPr>
                            </m:ctrlPr>
                          </m:sSubPr>
                          <m:e>
                            <m:r>
                              <a:rPr lang="en-US" altLang="zh-CN" sz="2200" b="0" i="1" smtClean="0">
                                <a:latin typeface="Cambria Math" panose="02040503050406030204" pitchFamily="18" charset="0"/>
                                <a:ea typeface="微软雅黑" panose="020B0503020204020204" pitchFamily="34" charset="-122"/>
                              </a:rPr>
                              <m:t>𝑦</m:t>
                            </m:r>
                          </m:e>
                          <m:sub>
                            <m:r>
                              <a:rPr lang="en-US" altLang="zh-CN" sz="2200" b="0" i="1" smtClean="0">
                                <a:latin typeface="Cambria Math" panose="02040503050406030204" pitchFamily="18" charset="0"/>
                                <a:ea typeface="微软雅黑" panose="020B0503020204020204" pitchFamily="34" charset="-122"/>
                              </a:rPr>
                              <m:t>&lt;</m:t>
                            </m:r>
                            <m:r>
                              <a:rPr lang="en-US" altLang="zh-CN" sz="2200" b="0" i="1" smtClean="0">
                                <a:latin typeface="Cambria Math" panose="02040503050406030204" pitchFamily="18" charset="0"/>
                                <a:ea typeface="微软雅黑" panose="020B0503020204020204" pitchFamily="34" charset="-122"/>
                              </a:rPr>
                              <m:t>𝑖</m:t>
                            </m:r>
                          </m:sub>
                        </m:sSub>
                      </m:e>
                    </m:nary>
                    <m:r>
                      <a:rPr lang="en-US" altLang="zh-CN" sz="2200" b="0" i="1" smtClean="0">
                        <a:latin typeface="Cambria Math" panose="02040503050406030204" pitchFamily="18" charset="0"/>
                        <a:ea typeface="微软雅黑" panose="020B0503020204020204" pitchFamily="34" charset="-122"/>
                      </a:rPr>
                      <m:t>,</m:t>
                    </m:r>
                    <m:r>
                      <a:rPr lang="en-US" altLang="zh-CN" sz="2200" b="0" i="1" smtClean="0">
                        <a:latin typeface="Cambria Math" panose="02040503050406030204" pitchFamily="18" charset="0"/>
                        <a:ea typeface="微软雅黑" panose="020B0503020204020204" pitchFamily="34" charset="-122"/>
                      </a:rPr>
                      <m:t>𝑋</m:t>
                    </m:r>
                    <m:r>
                      <a:rPr lang="en-US" altLang="zh-CN" sz="2200" b="0" i="1" smtClean="0">
                        <a:latin typeface="Cambria Math" panose="02040503050406030204" pitchFamily="18" charset="0"/>
                        <a:ea typeface="微软雅黑" panose="020B0503020204020204" pitchFamily="34" charset="-122"/>
                      </a:rPr>
                      <m:t>) </m:t>
                    </m:r>
                  </m:oMath>
                </a14:m>
                <a:endParaRPr lang="en-US" altLang="zh-CN" sz="2200" dirty="0">
                  <a:latin typeface="微软雅黑" panose="020B0503020204020204" pitchFamily="34" charset="-122"/>
                  <a:ea typeface="微软雅黑" panose="020B0503020204020204" pitchFamily="34" charset="-122"/>
                </a:endParaRPr>
              </a:p>
            </p:txBody>
          </p:sp>
        </mc:Choice>
        <mc:Fallback xmlns="">
          <p:sp>
            <p:nvSpPr>
              <p:cNvPr id="36" name="文本框 35">
                <a:extLst>
                  <a:ext uri="{FF2B5EF4-FFF2-40B4-BE49-F238E27FC236}">
                    <a16:creationId xmlns:a16="http://schemas.microsoft.com/office/drawing/2014/main" id="{0C1219E8-C2A9-4596-562C-7C3941868A19}"/>
                  </a:ext>
                </a:extLst>
              </p:cNvPr>
              <p:cNvSpPr txBox="1">
                <a:spLocks noRot="1" noChangeAspect="1" noMove="1" noResize="1" noEditPoints="1" noAdjustHandles="1" noChangeArrowheads="1" noChangeShapeType="1" noTextEdit="1"/>
              </p:cNvSpPr>
              <p:nvPr/>
            </p:nvSpPr>
            <p:spPr>
              <a:xfrm>
                <a:off x="1238029" y="3113360"/>
                <a:ext cx="4676542" cy="61779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CC4B7193-D76A-A8BB-4087-00A8A02FDA07}"/>
                  </a:ext>
                </a:extLst>
              </p:cNvPr>
              <p:cNvSpPr txBox="1"/>
              <p:nvPr/>
            </p:nvSpPr>
            <p:spPr>
              <a:xfrm>
                <a:off x="1315092" y="4549756"/>
                <a:ext cx="4676542" cy="617798"/>
              </a:xfrm>
              <a:prstGeom prst="rect">
                <a:avLst/>
              </a:prstGeom>
              <a:noFill/>
            </p:spPr>
            <p:txBody>
              <a:bodyPr wrap="square">
                <a:spAutoFit/>
              </a:bodyPr>
              <a:lstStyle/>
              <a:p>
                <a:pPr marL="285750" indent="-285750">
                  <a:lnSpc>
                    <a:spcPct val="150000"/>
                  </a:lnSpc>
                  <a:buFont typeface="Arial" panose="020B0604020202020204" pitchFamily="34" charset="0"/>
                  <a:buChar char="•"/>
                </a:pPr>
                <a14:m>
                  <m:oMath xmlns:m="http://schemas.openxmlformats.org/officeDocument/2006/math">
                    <m:r>
                      <a:rPr lang="en-US" altLang="zh-CN" sz="2200" b="0" i="1" smtClean="0">
                        <a:latin typeface="Cambria Math" panose="02040503050406030204" pitchFamily="18" charset="0"/>
                        <a:ea typeface="微软雅黑" panose="020B0503020204020204" pitchFamily="34" charset="-122"/>
                      </a:rPr>
                      <m:t>𝑝</m:t>
                    </m:r>
                    <m:d>
                      <m:dPr>
                        <m:ctrlPr>
                          <a:rPr lang="en-US" altLang="zh-CN" sz="2200" b="0" i="1" smtClean="0">
                            <a:latin typeface="Cambria Math" panose="02040503050406030204" pitchFamily="18" charset="0"/>
                            <a:ea typeface="微软雅黑" panose="020B0503020204020204" pitchFamily="34" charset="-122"/>
                          </a:rPr>
                        </m:ctrlPr>
                      </m:dPr>
                      <m:e>
                        <m:r>
                          <a:rPr lang="en-US" altLang="zh-CN" sz="2200" b="0" i="1" smtClean="0">
                            <a:latin typeface="Cambria Math" panose="02040503050406030204" pitchFamily="18" charset="0"/>
                            <a:ea typeface="微软雅黑" panose="020B0503020204020204" pitchFamily="34" charset="-122"/>
                          </a:rPr>
                          <m:t>𝑌</m:t>
                        </m:r>
                      </m:e>
                      <m:e>
                        <m:r>
                          <a:rPr lang="en-US" altLang="zh-CN" sz="2200" b="0" i="1" smtClean="0">
                            <a:latin typeface="Cambria Math" panose="02040503050406030204" pitchFamily="18" charset="0"/>
                            <a:ea typeface="微软雅黑" panose="020B0503020204020204" pitchFamily="34" charset="-122"/>
                          </a:rPr>
                          <m:t>𝑋</m:t>
                        </m:r>
                      </m:e>
                    </m:d>
                    <m:r>
                      <a:rPr lang="en-US" altLang="zh-CN" sz="2200" b="0" i="1" smtClean="0">
                        <a:latin typeface="Cambria Math" panose="02040503050406030204" pitchFamily="18" charset="0"/>
                        <a:ea typeface="微软雅黑" panose="020B0503020204020204" pitchFamily="34" charset="-122"/>
                      </a:rPr>
                      <m:t>=</m:t>
                    </m:r>
                    <m:nary>
                      <m:naryPr>
                        <m:chr m:val="∏"/>
                        <m:ctrlPr>
                          <a:rPr lang="en-US" altLang="zh-CN" sz="2200" b="0" i="1" smtClean="0">
                            <a:latin typeface="Cambria Math" panose="02040503050406030204" pitchFamily="18" charset="0"/>
                            <a:ea typeface="微软雅黑" panose="020B0503020204020204" pitchFamily="34" charset="-122"/>
                          </a:rPr>
                        </m:ctrlPr>
                      </m:naryPr>
                      <m:sub>
                        <m:r>
                          <a:rPr lang="en-US" altLang="zh-CN" sz="2200" b="0" i="1" smtClean="0">
                            <a:latin typeface="Cambria Math" panose="02040503050406030204" pitchFamily="18" charset="0"/>
                            <a:ea typeface="微软雅黑" panose="020B0503020204020204" pitchFamily="34" charset="-122"/>
                          </a:rPr>
                          <m:t>𝑖</m:t>
                        </m:r>
                        <m:r>
                          <a:rPr lang="en-US" altLang="zh-CN" sz="2200" b="0" i="1" smtClean="0">
                            <a:latin typeface="Cambria Math" panose="02040503050406030204" pitchFamily="18" charset="0"/>
                            <a:ea typeface="微软雅黑" panose="020B0503020204020204" pitchFamily="34" charset="-122"/>
                          </a:rPr>
                          <m:t>=1</m:t>
                        </m:r>
                      </m:sub>
                      <m:sup>
                        <m:sSup>
                          <m:sSupPr>
                            <m:ctrlPr>
                              <a:rPr lang="en-US" altLang="zh-CN" sz="2200" b="0" i="1" smtClean="0">
                                <a:latin typeface="Cambria Math" panose="02040503050406030204" pitchFamily="18" charset="0"/>
                                <a:ea typeface="微软雅黑" panose="020B0503020204020204" pitchFamily="34" charset="-122"/>
                              </a:rPr>
                            </m:ctrlPr>
                          </m:sSupPr>
                          <m:e>
                            <m:r>
                              <a:rPr lang="en-US" altLang="zh-CN" sz="2200" b="0" i="1" smtClean="0">
                                <a:latin typeface="Cambria Math" panose="02040503050406030204" pitchFamily="18" charset="0"/>
                                <a:ea typeface="微软雅黑" panose="020B0503020204020204" pitchFamily="34" charset="-122"/>
                              </a:rPr>
                              <m:t>𝑌</m:t>
                            </m:r>
                          </m:e>
                          <m:sup>
                            <m:r>
                              <a:rPr lang="en-US" altLang="zh-CN" sz="2200" b="0" i="1" smtClean="0">
                                <a:latin typeface="Cambria Math" panose="02040503050406030204" pitchFamily="18" charset="0"/>
                                <a:ea typeface="微软雅黑" panose="020B0503020204020204" pitchFamily="34" charset="-122"/>
                              </a:rPr>
                              <m:t>′</m:t>
                            </m:r>
                          </m:sup>
                        </m:sSup>
                      </m:sup>
                      <m:e>
                        <m:r>
                          <a:rPr lang="en-US" altLang="zh-CN" sz="2200" b="0" i="1" smtClean="0">
                            <a:latin typeface="Cambria Math" panose="02040503050406030204" pitchFamily="18" charset="0"/>
                            <a:ea typeface="微软雅黑" panose="020B0503020204020204" pitchFamily="34" charset="-122"/>
                          </a:rPr>
                          <m:t>𝑝</m:t>
                        </m:r>
                        <m:d>
                          <m:dPr>
                            <m:ctrlPr>
                              <a:rPr lang="en-US" altLang="zh-CN" sz="2200" b="0" i="1" smtClean="0">
                                <a:latin typeface="Cambria Math" panose="02040503050406030204" pitchFamily="18" charset="0"/>
                                <a:ea typeface="微软雅黑" panose="020B0503020204020204" pitchFamily="34" charset="-122"/>
                              </a:rPr>
                            </m:ctrlPr>
                          </m:dPr>
                          <m:e>
                            <m:sSub>
                              <m:sSubPr>
                                <m:ctrlPr>
                                  <a:rPr lang="en-US" altLang="zh-CN" sz="2200" b="0" i="1" smtClean="0">
                                    <a:latin typeface="Cambria Math" panose="02040503050406030204" pitchFamily="18" charset="0"/>
                                    <a:ea typeface="微软雅黑" panose="020B0503020204020204" pitchFamily="34" charset="-122"/>
                                  </a:rPr>
                                </m:ctrlPr>
                              </m:sSubPr>
                              <m:e>
                                <m:r>
                                  <a:rPr lang="en-US" altLang="zh-CN" sz="2200" b="0" i="1" smtClean="0">
                                    <a:latin typeface="Cambria Math" panose="02040503050406030204" pitchFamily="18" charset="0"/>
                                    <a:ea typeface="微软雅黑" panose="020B0503020204020204" pitchFamily="34" charset="-122"/>
                                  </a:rPr>
                                  <m:t>𝑦</m:t>
                                </m:r>
                              </m:e>
                              <m:sub>
                                <m:r>
                                  <a:rPr lang="en-US" altLang="zh-CN" sz="2200" b="0" i="1" smtClean="0">
                                    <a:latin typeface="Cambria Math" panose="02040503050406030204" pitchFamily="18" charset="0"/>
                                    <a:ea typeface="微软雅黑" panose="020B0503020204020204" pitchFamily="34" charset="-122"/>
                                  </a:rPr>
                                  <m:t>𝑖</m:t>
                                </m:r>
                              </m:sub>
                            </m:sSub>
                          </m:e>
                          <m:e>
                            <m:r>
                              <a:rPr lang="en-US" altLang="zh-CN" sz="2200" b="0" i="1" smtClean="0">
                                <a:latin typeface="Cambria Math" panose="02040503050406030204" pitchFamily="18" charset="0"/>
                                <a:ea typeface="微软雅黑" panose="020B0503020204020204" pitchFamily="34" charset="-122"/>
                              </a:rPr>
                              <m:t>𝑋</m:t>
                            </m:r>
                            <m:r>
                              <a:rPr lang="en-US" altLang="zh-CN" sz="2200" b="0" i="1" smtClean="0">
                                <a:latin typeface="Cambria Math" panose="02040503050406030204" pitchFamily="18" charset="0"/>
                                <a:ea typeface="微软雅黑" panose="020B0503020204020204" pitchFamily="34" charset="-122"/>
                              </a:rPr>
                              <m:t>,</m:t>
                            </m:r>
                            <m:r>
                              <a:rPr lang="en-US" altLang="zh-CN" sz="2200" b="0" i="1" smtClean="0">
                                <a:latin typeface="Cambria Math" panose="02040503050406030204" pitchFamily="18" charset="0"/>
                                <a:ea typeface="微软雅黑" panose="020B0503020204020204" pitchFamily="34" charset="-122"/>
                              </a:rPr>
                              <m:t>𝑖</m:t>
                            </m:r>
                            <m:r>
                              <a:rPr lang="en-US" altLang="zh-CN" sz="2200" b="0" i="1" smtClean="0">
                                <a:latin typeface="Cambria Math" panose="02040503050406030204" pitchFamily="18" charset="0"/>
                                <a:ea typeface="微软雅黑" panose="020B0503020204020204" pitchFamily="34" charset="-122"/>
                              </a:rPr>
                              <m:t>,</m:t>
                            </m:r>
                            <m:sSup>
                              <m:sSupPr>
                                <m:ctrlPr>
                                  <a:rPr lang="en-US" altLang="zh-CN" sz="2200" b="0" i="1" smtClean="0">
                                    <a:latin typeface="Cambria Math" panose="02040503050406030204" pitchFamily="18" charset="0"/>
                                    <a:ea typeface="微软雅黑" panose="020B0503020204020204" pitchFamily="34" charset="-122"/>
                                  </a:rPr>
                                </m:ctrlPr>
                              </m:sSupPr>
                              <m:e>
                                <m:r>
                                  <a:rPr lang="en-US" altLang="zh-CN" sz="2200" b="0" i="1" smtClean="0">
                                    <a:latin typeface="Cambria Math" panose="02040503050406030204" pitchFamily="18" charset="0"/>
                                    <a:ea typeface="微软雅黑" panose="020B0503020204020204" pitchFamily="34" charset="-122"/>
                                  </a:rPr>
                                  <m:t>𝑇</m:t>
                                </m:r>
                              </m:e>
                              <m:sup>
                                <m:r>
                                  <a:rPr lang="en-US" altLang="zh-CN" sz="2200" b="0" i="1" smtClean="0">
                                    <a:latin typeface="Cambria Math" panose="02040503050406030204" pitchFamily="18" charset="0"/>
                                    <a:ea typeface="微软雅黑" panose="020B0503020204020204" pitchFamily="34" charset="-122"/>
                                  </a:rPr>
                                  <m:t>′</m:t>
                                </m:r>
                              </m:sup>
                            </m:sSup>
                          </m:e>
                        </m:d>
                      </m:e>
                    </m:nary>
                  </m:oMath>
                </a14:m>
                <a:endParaRPr lang="en-US" altLang="zh-CN" sz="2200" dirty="0">
                  <a:latin typeface="微软雅黑" panose="020B0503020204020204" pitchFamily="34" charset="-122"/>
                  <a:ea typeface="微软雅黑" panose="020B0503020204020204" pitchFamily="34" charset="-122"/>
                </a:endParaRPr>
              </a:p>
            </p:txBody>
          </p:sp>
        </mc:Choice>
        <mc:Fallback xmlns="">
          <p:sp>
            <p:nvSpPr>
              <p:cNvPr id="37" name="文本框 36">
                <a:extLst>
                  <a:ext uri="{FF2B5EF4-FFF2-40B4-BE49-F238E27FC236}">
                    <a16:creationId xmlns:a16="http://schemas.microsoft.com/office/drawing/2014/main" id="{CC4B7193-D76A-A8BB-4087-00A8A02FDA07}"/>
                  </a:ext>
                </a:extLst>
              </p:cNvPr>
              <p:cNvSpPr txBox="1">
                <a:spLocks noRot="1" noChangeAspect="1" noMove="1" noResize="1" noEditPoints="1" noAdjustHandles="1" noChangeArrowheads="1" noChangeShapeType="1" noTextEdit="1"/>
              </p:cNvSpPr>
              <p:nvPr/>
            </p:nvSpPr>
            <p:spPr>
              <a:xfrm>
                <a:off x="1315092" y="4549756"/>
                <a:ext cx="4676542" cy="617798"/>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99116044"/>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5BFA2E73-31B1-753B-DABD-015C046374CE}"/>
              </a:ext>
            </a:extLst>
          </p:cNvPr>
          <p:cNvSpPr txBox="1"/>
          <p:nvPr/>
        </p:nvSpPr>
        <p:spPr>
          <a:xfrm>
            <a:off x="562707" y="646490"/>
            <a:ext cx="10054493" cy="523220"/>
          </a:xfrm>
          <a:prstGeom prst="rect">
            <a:avLst/>
          </a:prstGeom>
          <a:noFill/>
        </p:spPr>
        <p:txBody>
          <a:bodyPr wrap="square" rtlCol="0">
            <a:spAutoFit/>
          </a:bodyPr>
          <a:lstStyle/>
          <a:p>
            <a:pPr marL="0" lvl="1"/>
            <a:r>
              <a:rPr lang="en-US" altLang="zh-CN" sz="2800" b="1" dirty="0">
                <a:latin typeface="微软雅黑" panose="020B0503020204020204" pitchFamily="34" charset="-122"/>
                <a:ea typeface="微软雅黑" panose="020B0503020204020204" pitchFamily="34" charset="-122"/>
              </a:rPr>
              <a:t>Non-Autoregressive Text Generation – </a:t>
            </a:r>
            <a:r>
              <a:rPr lang="zh-CN" altLang="en-US" sz="2800" b="1" dirty="0">
                <a:latin typeface="微软雅黑" panose="020B0503020204020204" pitchFamily="34" charset="-122"/>
                <a:ea typeface="微软雅黑" panose="020B0503020204020204" pitchFamily="34" charset="-122"/>
              </a:rPr>
              <a:t>之前工作的缺点</a:t>
            </a:r>
          </a:p>
        </p:txBody>
      </p:sp>
      <p:cxnSp>
        <p:nvCxnSpPr>
          <p:cNvPr id="6" name="直接连接符 5">
            <a:extLst>
              <a:ext uri="{FF2B5EF4-FFF2-40B4-BE49-F238E27FC236}">
                <a16:creationId xmlns:a16="http://schemas.microsoft.com/office/drawing/2014/main" id="{558F6BB5-5D22-901B-4C56-72BC6686A90C}"/>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F6BF07BD-7D4E-729C-532A-38BAAAB4D787}"/>
              </a:ext>
            </a:extLst>
          </p:cNvPr>
          <p:cNvGrpSpPr/>
          <p:nvPr/>
        </p:nvGrpSpPr>
        <p:grpSpPr>
          <a:xfrm>
            <a:off x="958708" y="1342407"/>
            <a:ext cx="6080721" cy="461665"/>
            <a:chOff x="1992923" y="1609795"/>
            <a:chExt cx="6080721" cy="461665"/>
          </a:xfrm>
        </p:grpSpPr>
        <p:sp>
          <p:nvSpPr>
            <p:cNvPr id="18" name="矩形 17">
              <a:extLst>
                <a:ext uri="{FF2B5EF4-FFF2-40B4-BE49-F238E27FC236}">
                  <a16:creationId xmlns:a16="http://schemas.microsoft.com/office/drawing/2014/main" id="{8BC6B7F7-645B-3EB7-8539-DDBA5AC53F00}"/>
                </a:ext>
              </a:extLst>
            </p:cNvPr>
            <p:cNvSpPr/>
            <p:nvPr/>
          </p:nvSpPr>
          <p:spPr>
            <a:xfrm>
              <a:off x="1992923" y="1840628"/>
              <a:ext cx="72000" cy="7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ea"/>
                <a:ea typeface="+mj-ea"/>
              </a:endParaRPr>
            </a:p>
          </p:txBody>
        </p:sp>
        <p:sp>
          <p:nvSpPr>
            <p:cNvPr id="19" name="文本框 18">
              <a:extLst>
                <a:ext uri="{FF2B5EF4-FFF2-40B4-BE49-F238E27FC236}">
                  <a16:creationId xmlns:a16="http://schemas.microsoft.com/office/drawing/2014/main" id="{D621A150-14ED-EC10-A6F8-D42BBEB1F54D}"/>
                </a:ext>
              </a:extLst>
            </p:cNvPr>
            <p:cNvSpPr txBox="1"/>
            <p:nvPr/>
          </p:nvSpPr>
          <p:spPr>
            <a:xfrm>
              <a:off x="2178882" y="1609795"/>
              <a:ext cx="5894762" cy="461665"/>
            </a:xfrm>
            <a:prstGeom prst="rect">
              <a:avLst/>
            </a:prstGeom>
            <a:noFill/>
          </p:spPr>
          <p:txBody>
            <a:bodyPr wrap="square" rtlCol="0">
              <a:spAutoFit/>
            </a:bodyPr>
            <a:lstStyle/>
            <a:p>
              <a:r>
                <a:rPr lang="zh-CN" altLang="en-US" sz="2400" b="1" dirty="0">
                  <a:latin typeface="+mj-ea"/>
                  <a:ea typeface="+mj-ea"/>
                </a:rPr>
                <a:t>关于生成长度</a:t>
              </a:r>
            </a:p>
          </p:txBody>
        </p:sp>
      </p:grpSp>
      <p:sp>
        <p:nvSpPr>
          <p:cNvPr id="20" name="文本框 19">
            <a:extLst>
              <a:ext uri="{FF2B5EF4-FFF2-40B4-BE49-F238E27FC236}">
                <a16:creationId xmlns:a16="http://schemas.microsoft.com/office/drawing/2014/main" id="{92C2E283-F0E8-44E0-655E-E7E5A00AC1F1}"/>
              </a:ext>
            </a:extLst>
          </p:cNvPr>
          <p:cNvSpPr txBox="1"/>
          <p:nvPr/>
        </p:nvSpPr>
        <p:spPr>
          <a:xfrm>
            <a:off x="1238028" y="1895842"/>
            <a:ext cx="6309399" cy="5403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增加</a:t>
            </a:r>
            <a:r>
              <a:rPr lang="en-US" altLang="zh-CN" sz="2200" dirty="0">
                <a:latin typeface="微软雅黑" panose="020B0503020204020204" pitchFamily="34" charset="-122"/>
                <a:ea typeface="微软雅黑" panose="020B0503020204020204" pitchFamily="34" charset="-122"/>
              </a:rPr>
              <a:t>output length prediction module</a:t>
            </a:r>
          </a:p>
        </p:txBody>
      </p:sp>
      <p:sp>
        <p:nvSpPr>
          <p:cNvPr id="21" name="文本框 20">
            <a:extLst>
              <a:ext uri="{FF2B5EF4-FFF2-40B4-BE49-F238E27FC236}">
                <a16:creationId xmlns:a16="http://schemas.microsoft.com/office/drawing/2014/main" id="{9881EDB9-D151-9A3D-81E4-D0029A8E5FBF}"/>
              </a:ext>
            </a:extLst>
          </p:cNvPr>
          <p:cNvSpPr txBox="1"/>
          <p:nvPr/>
        </p:nvSpPr>
        <p:spPr>
          <a:xfrm>
            <a:off x="1238028" y="2502271"/>
            <a:ext cx="7361686" cy="5403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同时生成多个不同长度的句子，后期进行</a:t>
            </a:r>
            <a:r>
              <a:rPr lang="en-US" altLang="zh-CN" sz="2200" dirty="0" err="1">
                <a:latin typeface="微软雅黑" panose="020B0503020204020204" pitchFamily="34" charset="-122"/>
                <a:ea typeface="微软雅黑" panose="020B0503020204020204" pitchFamily="34" charset="-122"/>
              </a:rPr>
              <a:t>rerank</a:t>
            </a:r>
            <a:endParaRPr lang="en-US" altLang="zh-CN" sz="2200" dirty="0">
              <a:latin typeface="微软雅黑" panose="020B0503020204020204" pitchFamily="34" charset="-122"/>
              <a:ea typeface="微软雅黑" panose="020B0503020204020204" pitchFamily="34" charset="-122"/>
            </a:endParaRPr>
          </a:p>
        </p:txBody>
      </p:sp>
      <p:grpSp>
        <p:nvGrpSpPr>
          <p:cNvPr id="25" name="组合 24">
            <a:extLst>
              <a:ext uri="{FF2B5EF4-FFF2-40B4-BE49-F238E27FC236}">
                <a16:creationId xmlns:a16="http://schemas.microsoft.com/office/drawing/2014/main" id="{2EC1D18C-33BD-8C03-5299-8A15E84C6DA6}"/>
              </a:ext>
            </a:extLst>
          </p:cNvPr>
          <p:cNvGrpSpPr/>
          <p:nvPr/>
        </p:nvGrpSpPr>
        <p:grpSpPr>
          <a:xfrm>
            <a:off x="958708" y="3307079"/>
            <a:ext cx="6080721" cy="461665"/>
            <a:chOff x="1992923" y="1609795"/>
            <a:chExt cx="6080721" cy="461665"/>
          </a:xfrm>
        </p:grpSpPr>
        <p:sp>
          <p:nvSpPr>
            <p:cNvPr id="26" name="矩形 25">
              <a:extLst>
                <a:ext uri="{FF2B5EF4-FFF2-40B4-BE49-F238E27FC236}">
                  <a16:creationId xmlns:a16="http://schemas.microsoft.com/office/drawing/2014/main" id="{9CBB098C-3A78-CEBC-F5C8-A85E67760113}"/>
                </a:ext>
              </a:extLst>
            </p:cNvPr>
            <p:cNvSpPr/>
            <p:nvPr/>
          </p:nvSpPr>
          <p:spPr>
            <a:xfrm>
              <a:off x="1992923" y="1840628"/>
              <a:ext cx="72000" cy="7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ea"/>
                <a:ea typeface="+mj-ea"/>
              </a:endParaRPr>
            </a:p>
          </p:txBody>
        </p:sp>
        <p:sp>
          <p:nvSpPr>
            <p:cNvPr id="27" name="文本框 26">
              <a:extLst>
                <a:ext uri="{FF2B5EF4-FFF2-40B4-BE49-F238E27FC236}">
                  <a16:creationId xmlns:a16="http://schemas.microsoft.com/office/drawing/2014/main" id="{BE7F51CA-7936-4C8C-EB6E-35B25724B15D}"/>
                </a:ext>
              </a:extLst>
            </p:cNvPr>
            <p:cNvSpPr txBox="1"/>
            <p:nvPr/>
          </p:nvSpPr>
          <p:spPr>
            <a:xfrm>
              <a:off x="2178882" y="1609795"/>
              <a:ext cx="5894762" cy="461665"/>
            </a:xfrm>
            <a:prstGeom prst="rect">
              <a:avLst/>
            </a:prstGeom>
            <a:noFill/>
          </p:spPr>
          <p:txBody>
            <a:bodyPr wrap="square" rtlCol="0">
              <a:spAutoFit/>
            </a:bodyPr>
            <a:lstStyle/>
            <a:p>
              <a:r>
                <a:rPr lang="zh-CN" altLang="en-US" sz="2400" b="1" dirty="0">
                  <a:latin typeface="+mj-ea"/>
                  <a:ea typeface="+mj-ea"/>
                </a:rPr>
                <a:t>生成</a:t>
              </a:r>
              <a:r>
                <a:rPr lang="en-US" altLang="zh-CN" sz="2400" b="1" dirty="0">
                  <a:latin typeface="+mj-ea"/>
                  <a:ea typeface="+mj-ea"/>
                </a:rPr>
                <a:t>Token</a:t>
              </a:r>
              <a:r>
                <a:rPr lang="zh-CN" altLang="en-US" sz="2400" b="1" dirty="0">
                  <a:latin typeface="+mj-ea"/>
                  <a:ea typeface="+mj-ea"/>
                </a:rPr>
                <a:t>的条件独立性</a:t>
              </a:r>
            </a:p>
          </p:txBody>
        </p:sp>
      </p:grpSp>
      <p:sp>
        <p:nvSpPr>
          <p:cNvPr id="28" name="文本框 27">
            <a:extLst>
              <a:ext uri="{FF2B5EF4-FFF2-40B4-BE49-F238E27FC236}">
                <a16:creationId xmlns:a16="http://schemas.microsoft.com/office/drawing/2014/main" id="{F2A6F5B5-C3EE-14C1-D949-50A5628279C7}"/>
              </a:ext>
            </a:extLst>
          </p:cNvPr>
          <p:cNvSpPr txBox="1"/>
          <p:nvPr/>
        </p:nvSpPr>
        <p:spPr>
          <a:xfrm>
            <a:off x="1238027" y="3834832"/>
            <a:ext cx="9916201" cy="104817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之前的工作认为</a:t>
            </a:r>
            <a:r>
              <a:rPr lang="en-US" altLang="zh-CN" sz="2200" dirty="0">
                <a:latin typeface="微软雅黑" panose="020B0503020204020204" pitchFamily="34" charset="-122"/>
                <a:ea typeface="微软雅黑" panose="020B0503020204020204" pitchFamily="34" charset="-122"/>
              </a:rPr>
              <a:t>NAG</a:t>
            </a:r>
            <a:r>
              <a:rPr lang="zh-CN" altLang="en-US" sz="2200" dirty="0">
                <a:latin typeface="微软雅黑" panose="020B0503020204020204" pitchFamily="34" charset="-122"/>
                <a:ea typeface="微软雅黑" panose="020B0503020204020204" pitchFamily="34" charset="-122"/>
              </a:rPr>
              <a:t>方式生成的</a:t>
            </a:r>
            <a:r>
              <a:rPr lang="en-US" altLang="zh-CN" sz="2200" dirty="0">
                <a:latin typeface="微软雅黑" panose="020B0503020204020204" pitchFamily="34" charset="-122"/>
                <a:ea typeface="微软雅黑" panose="020B0503020204020204" pitchFamily="34" charset="-122"/>
              </a:rPr>
              <a:t>Token</a:t>
            </a:r>
            <a:r>
              <a:rPr lang="zh-CN" altLang="en-US" sz="2200" dirty="0">
                <a:latin typeface="微软雅黑" panose="020B0503020204020204" pitchFamily="34" charset="-122"/>
                <a:ea typeface="微软雅黑" panose="020B0503020204020204" pitchFamily="34" charset="-122"/>
              </a:rPr>
              <a:t>之间是条件独立的，故常用不符合语法规则的生成出现</a:t>
            </a:r>
            <a:endParaRPr lang="en-US" altLang="zh-CN" sz="2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43626067"/>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5BFA2E73-31B1-753B-DABD-015C046374CE}"/>
              </a:ext>
            </a:extLst>
          </p:cNvPr>
          <p:cNvSpPr txBox="1"/>
          <p:nvPr/>
        </p:nvSpPr>
        <p:spPr>
          <a:xfrm>
            <a:off x="562707" y="646490"/>
            <a:ext cx="10054493" cy="523220"/>
          </a:xfrm>
          <a:prstGeom prst="rect">
            <a:avLst/>
          </a:prstGeom>
          <a:noFill/>
        </p:spPr>
        <p:txBody>
          <a:bodyPr wrap="square" rtlCol="0">
            <a:spAutoFit/>
          </a:bodyPr>
          <a:lstStyle/>
          <a:p>
            <a:pPr marL="0" lvl="1"/>
            <a:r>
              <a:rPr lang="en-US" altLang="zh-CN" sz="2800" b="1" dirty="0">
                <a:latin typeface="微软雅黑" panose="020B0503020204020204" pitchFamily="34" charset="-122"/>
                <a:ea typeface="微软雅黑" panose="020B0503020204020204" pitchFamily="34" charset="-122"/>
              </a:rPr>
              <a:t>Non-Autoregressive Text Generation – </a:t>
            </a:r>
            <a:r>
              <a:rPr lang="zh-CN" altLang="en-US" sz="2800" b="1" dirty="0">
                <a:latin typeface="微软雅黑" panose="020B0503020204020204" pitchFamily="34" charset="-122"/>
                <a:ea typeface="微软雅黑" panose="020B0503020204020204" pitchFamily="34" charset="-122"/>
              </a:rPr>
              <a:t>解决方案</a:t>
            </a:r>
          </a:p>
        </p:txBody>
      </p:sp>
      <p:cxnSp>
        <p:nvCxnSpPr>
          <p:cNvPr id="6" name="直接连接符 5">
            <a:extLst>
              <a:ext uri="{FF2B5EF4-FFF2-40B4-BE49-F238E27FC236}">
                <a16:creationId xmlns:a16="http://schemas.microsoft.com/office/drawing/2014/main" id="{558F6BB5-5D22-901B-4C56-72BC6686A90C}"/>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F6BF07BD-7D4E-729C-532A-38BAAAB4D787}"/>
              </a:ext>
            </a:extLst>
          </p:cNvPr>
          <p:cNvGrpSpPr/>
          <p:nvPr/>
        </p:nvGrpSpPr>
        <p:grpSpPr>
          <a:xfrm>
            <a:off x="958708" y="1342407"/>
            <a:ext cx="6080721" cy="461665"/>
            <a:chOff x="1992923" y="1609795"/>
            <a:chExt cx="6080721" cy="461665"/>
          </a:xfrm>
        </p:grpSpPr>
        <p:sp>
          <p:nvSpPr>
            <p:cNvPr id="18" name="矩形 17">
              <a:extLst>
                <a:ext uri="{FF2B5EF4-FFF2-40B4-BE49-F238E27FC236}">
                  <a16:creationId xmlns:a16="http://schemas.microsoft.com/office/drawing/2014/main" id="{8BC6B7F7-645B-3EB7-8539-DDBA5AC53F00}"/>
                </a:ext>
              </a:extLst>
            </p:cNvPr>
            <p:cNvSpPr/>
            <p:nvPr/>
          </p:nvSpPr>
          <p:spPr>
            <a:xfrm>
              <a:off x="1992923" y="1840628"/>
              <a:ext cx="72000" cy="7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ea"/>
                <a:ea typeface="+mj-ea"/>
              </a:endParaRPr>
            </a:p>
          </p:txBody>
        </p:sp>
        <p:sp>
          <p:nvSpPr>
            <p:cNvPr id="19" name="文本框 18">
              <a:extLst>
                <a:ext uri="{FF2B5EF4-FFF2-40B4-BE49-F238E27FC236}">
                  <a16:creationId xmlns:a16="http://schemas.microsoft.com/office/drawing/2014/main" id="{D621A150-14ED-EC10-A6F8-D42BBEB1F54D}"/>
                </a:ext>
              </a:extLst>
            </p:cNvPr>
            <p:cNvSpPr txBox="1"/>
            <p:nvPr/>
          </p:nvSpPr>
          <p:spPr>
            <a:xfrm>
              <a:off x="2178882" y="1609795"/>
              <a:ext cx="5894762" cy="461665"/>
            </a:xfrm>
            <a:prstGeom prst="rect">
              <a:avLst/>
            </a:prstGeom>
            <a:noFill/>
          </p:spPr>
          <p:txBody>
            <a:bodyPr wrap="square" rtlCol="0">
              <a:spAutoFit/>
            </a:bodyPr>
            <a:lstStyle/>
            <a:p>
              <a:r>
                <a:rPr lang="zh-CN" altLang="en-US" sz="2400" b="1" dirty="0">
                  <a:latin typeface="+mj-ea"/>
                  <a:ea typeface="+mj-ea"/>
                </a:rPr>
                <a:t>生成长度 </a:t>
              </a:r>
              <a:r>
                <a:rPr lang="en-US" altLang="zh-CN" sz="2400" b="1" dirty="0">
                  <a:latin typeface="+mj-ea"/>
                  <a:ea typeface="+mj-ea"/>
                </a:rPr>
                <a:t>&amp; </a:t>
              </a:r>
              <a:r>
                <a:rPr lang="zh-CN" altLang="en-US" sz="2400" b="1" dirty="0">
                  <a:latin typeface="+mj-ea"/>
                  <a:ea typeface="+mj-ea"/>
                </a:rPr>
                <a:t>生成</a:t>
              </a:r>
              <a:r>
                <a:rPr lang="en-US" altLang="zh-CN" sz="2400" b="1" dirty="0">
                  <a:latin typeface="+mj-ea"/>
                  <a:ea typeface="+mj-ea"/>
                </a:rPr>
                <a:t>Token</a:t>
              </a:r>
              <a:r>
                <a:rPr lang="zh-CN" altLang="en-US" sz="2400" b="1" dirty="0">
                  <a:latin typeface="+mj-ea"/>
                  <a:ea typeface="+mj-ea"/>
                </a:rPr>
                <a:t>的条件独立性</a:t>
              </a:r>
            </a:p>
          </p:txBody>
        </p:sp>
      </p:grpSp>
      <p:pic>
        <p:nvPicPr>
          <p:cNvPr id="3" name="图片 2">
            <a:extLst>
              <a:ext uri="{FF2B5EF4-FFF2-40B4-BE49-F238E27FC236}">
                <a16:creationId xmlns:a16="http://schemas.microsoft.com/office/drawing/2014/main" id="{0DEE6AFC-6394-555E-83EE-F8C9C05B55D2}"/>
              </a:ext>
            </a:extLst>
          </p:cNvPr>
          <p:cNvPicPr>
            <a:picLocks noChangeAspect="1"/>
          </p:cNvPicPr>
          <p:nvPr/>
        </p:nvPicPr>
        <p:blipFill>
          <a:blip r:embed="rId3"/>
          <a:stretch>
            <a:fillRect/>
          </a:stretch>
        </p:blipFill>
        <p:spPr>
          <a:xfrm>
            <a:off x="1327061" y="1814284"/>
            <a:ext cx="9537878" cy="3207616"/>
          </a:xfrm>
          <a:prstGeom prst="rect">
            <a:avLst/>
          </a:prstGeom>
        </p:spPr>
      </p:pic>
      <p:sp>
        <p:nvSpPr>
          <p:cNvPr id="15" name="文本框 14">
            <a:extLst>
              <a:ext uri="{FF2B5EF4-FFF2-40B4-BE49-F238E27FC236}">
                <a16:creationId xmlns:a16="http://schemas.microsoft.com/office/drawing/2014/main" id="{1D4B3C22-A4E3-3EA4-60BB-CE080E27F83C}"/>
              </a:ext>
            </a:extLst>
          </p:cNvPr>
          <p:cNvSpPr txBox="1"/>
          <p:nvPr/>
        </p:nvSpPr>
        <p:spPr>
          <a:xfrm>
            <a:off x="1327061" y="5151036"/>
            <a:ext cx="7361686" cy="5403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引入</a:t>
            </a:r>
            <a:r>
              <a:rPr lang="en-US" altLang="zh-CN" sz="2200" dirty="0">
                <a:latin typeface="微软雅黑" panose="020B0503020204020204" pitchFamily="34" charset="-122"/>
                <a:ea typeface="微软雅黑" panose="020B0503020204020204" pitchFamily="34" charset="-122"/>
              </a:rPr>
              <a:t>CRF</a:t>
            </a:r>
            <a:r>
              <a:rPr lang="zh-CN" altLang="en-US" sz="2200" dirty="0">
                <a:latin typeface="微软雅黑" panose="020B0503020204020204" pitchFamily="34" charset="-122"/>
                <a:ea typeface="微软雅黑" panose="020B0503020204020204" pitchFamily="34" charset="-122"/>
              </a:rPr>
              <a:t>，打破生成</a:t>
            </a:r>
            <a:r>
              <a:rPr lang="en-US" altLang="zh-CN" sz="2200" dirty="0">
                <a:latin typeface="微软雅黑" panose="020B0503020204020204" pitchFamily="34" charset="-122"/>
                <a:ea typeface="微软雅黑" panose="020B0503020204020204" pitchFamily="34" charset="-122"/>
              </a:rPr>
              <a:t>Token</a:t>
            </a:r>
            <a:r>
              <a:rPr lang="zh-CN" altLang="en-US" sz="2200" dirty="0">
                <a:latin typeface="微软雅黑" panose="020B0503020204020204" pitchFamily="34" charset="-122"/>
                <a:ea typeface="微软雅黑" panose="020B0503020204020204" pitchFamily="34" charset="-122"/>
              </a:rPr>
              <a:t>之间的条件独立性假设</a:t>
            </a:r>
            <a:endParaRPr lang="en-US" altLang="zh-CN" sz="22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0CC25BEC-9B87-4D25-18C3-9DA769395C9C}"/>
                  </a:ext>
                </a:extLst>
              </p:cNvPr>
              <p:cNvSpPr txBox="1"/>
              <p:nvPr/>
            </p:nvSpPr>
            <p:spPr>
              <a:xfrm>
                <a:off x="1327061" y="5687424"/>
                <a:ext cx="10465796" cy="104817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训练时，</a:t>
                </a:r>
                <a:r>
                  <a:rPr lang="en-US" altLang="zh-CN" sz="2200" dirty="0">
                    <a:latin typeface="微软雅黑" panose="020B0503020204020204" pitchFamily="34" charset="-122"/>
                    <a:ea typeface="微软雅黑" panose="020B0503020204020204" pitchFamily="34" charset="-122"/>
                  </a:rPr>
                  <a:t>Target</a:t>
                </a:r>
                <a:r>
                  <a:rPr lang="zh-CN" altLang="en-US" sz="2200" dirty="0">
                    <a:latin typeface="微软雅黑" panose="020B0503020204020204" pitchFamily="34" charset="-122"/>
                    <a:ea typeface="微软雅黑" panose="020B0503020204020204" pitchFamily="34" charset="-122"/>
                  </a:rPr>
                  <a:t>的结尾为两个连续的</a:t>
                </a:r>
                <a14:m>
                  <m:oMath xmlns:m="http://schemas.openxmlformats.org/officeDocument/2006/math">
                    <m:d>
                      <m:dPr>
                        <m:begChr m:val="["/>
                        <m:endChr m:val="]"/>
                        <m:ctrlPr>
                          <a:rPr lang="en-US" altLang="zh-CN" sz="2200" b="0" i="1" smtClean="0">
                            <a:latin typeface="Cambria Math" panose="02040503050406030204" pitchFamily="18" charset="0"/>
                            <a:ea typeface="微软雅黑" panose="020B0503020204020204" pitchFamily="34" charset="-122"/>
                          </a:rPr>
                        </m:ctrlPr>
                      </m:dPr>
                      <m:e>
                        <m:r>
                          <a:rPr lang="en-US" altLang="zh-CN" sz="2200" b="0" i="1" smtClean="0">
                            <a:latin typeface="Cambria Math" panose="02040503050406030204" pitchFamily="18" charset="0"/>
                            <a:ea typeface="微软雅黑" panose="020B0503020204020204" pitchFamily="34" charset="-122"/>
                          </a:rPr>
                          <m:t>𝐸𝑂𝑆</m:t>
                        </m:r>
                      </m:e>
                    </m:d>
                  </m:oMath>
                </a14:m>
                <a:r>
                  <a:rPr lang="zh-CN" altLang="en-US" sz="2200" dirty="0">
                    <a:latin typeface="微软雅黑" panose="020B0503020204020204" pitchFamily="34" charset="-122"/>
                    <a:ea typeface="微软雅黑" panose="020B0503020204020204" pitchFamily="34" charset="-122"/>
                  </a:rPr>
                  <a:t>符，当模型生成了第一个</a:t>
                </a:r>
                <a14:m>
                  <m:oMath xmlns:m="http://schemas.openxmlformats.org/officeDocument/2006/math">
                    <m:r>
                      <a:rPr lang="en-US" altLang="zh-CN" sz="2200" b="0" i="1" smtClean="0">
                        <a:latin typeface="Cambria Math" panose="02040503050406030204" pitchFamily="18" charset="0"/>
                        <a:ea typeface="微软雅黑" panose="020B0503020204020204" pitchFamily="34" charset="-122"/>
                      </a:rPr>
                      <m:t>[</m:t>
                    </m:r>
                    <m:r>
                      <a:rPr lang="en-US" altLang="zh-CN" sz="2200" b="0" i="1" smtClean="0">
                        <a:latin typeface="Cambria Math" panose="02040503050406030204" pitchFamily="18" charset="0"/>
                        <a:ea typeface="微软雅黑" panose="020B0503020204020204" pitchFamily="34" charset="-122"/>
                      </a:rPr>
                      <m:t>𝐸𝑂𝑆</m:t>
                    </m:r>
                    <m:r>
                      <a:rPr lang="en-US" altLang="zh-CN" sz="2200" b="0" i="1" smtClean="0">
                        <a:latin typeface="Cambria Math" panose="02040503050406030204" pitchFamily="18" charset="0"/>
                        <a:ea typeface="微软雅黑" panose="020B0503020204020204" pitchFamily="34" charset="-122"/>
                      </a:rPr>
                      <m:t>]</m:t>
                    </m:r>
                  </m:oMath>
                </a14:m>
                <a:r>
                  <a:rPr lang="zh-CN" altLang="en-US" sz="2200" dirty="0">
                    <a:latin typeface="微软雅黑" panose="020B0503020204020204" pitchFamily="34" charset="-122"/>
                    <a:ea typeface="微软雅黑" panose="020B0503020204020204" pitchFamily="34" charset="-122"/>
                  </a:rPr>
                  <a:t>符后，后续的生成全为</a:t>
                </a:r>
                <a14:m>
                  <m:oMath xmlns:m="http://schemas.openxmlformats.org/officeDocument/2006/math">
                    <m:d>
                      <m:dPr>
                        <m:begChr m:val="["/>
                        <m:endChr m:val="]"/>
                        <m:ctrlPr>
                          <a:rPr lang="en-US" altLang="zh-CN" sz="2200" b="0" i="1" smtClean="0">
                            <a:latin typeface="Cambria Math" panose="02040503050406030204" pitchFamily="18" charset="0"/>
                            <a:ea typeface="微软雅黑" panose="020B0503020204020204" pitchFamily="34" charset="-122"/>
                          </a:rPr>
                        </m:ctrlPr>
                      </m:dPr>
                      <m:e>
                        <m:r>
                          <a:rPr lang="en-US" altLang="zh-CN" sz="2200" b="0" i="1" smtClean="0">
                            <a:latin typeface="Cambria Math" panose="02040503050406030204" pitchFamily="18" charset="0"/>
                            <a:ea typeface="微软雅黑" panose="020B0503020204020204" pitchFamily="34" charset="-122"/>
                          </a:rPr>
                          <m:t>𝐸𝑂𝑆</m:t>
                        </m:r>
                      </m:e>
                    </m:d>
                    <m:r>
                      <a:rPr lang="zh-CN" altLang="en-US" sz="2200" i="1">
                        <a:latin typeface="Cambria Math" panose="02040503050406030204" pitchFamily="18" charset="0"/>
                        <a:ea typeface="微软雅黑" panose="020B0503020204020204" pitchFamily="34" charset="-122"/>
                      </a:rPr>
                      <m:t>，</m:t>
                    </m:r>
                  </m:oMath>
                </a14:m>
                <a:r>
                  <a:rPr lang="zh-CN" altLang="en-US" sz="2200" dirty="0">
                    <a:latin typeface="微软雅黑" panose="020B0503020204020204" pitchFamily="34" charset="-122"/>
                    <a:ea typeface="微软雅黑" panose="020B0503020204020204" pitchFamily="34" charset="-122"/>
                  </a:rPr>
                  <a:t>从而实现生成长度的自动控制</a:t>
                </a:r>
                <a:endParaRPr lang="en-US" altLang="zh-CN" sz="2200" dirty="0">
                  <a:latin typeface="微软雅黑" panose="020B0503020204020204" pitchFamily="34" charset="-122"/>
                  <a:ea typeface="微软雅黑" panose="020B0503020204020204" pitchFamily="34" charset="-122"/>
                </a:endParaRPr>
              </a:p>
            </p:txBody>
          </p:sp>
        </mc:Choice>
        <mc:Fallback xmlns="">
          <p:sp>
            <p:nvSpPr>
              <p:cNvPr id="16" name="文本框 15">
                <a:extLst>
                  <a:ext uri="{FF2B5EF4-FFF2-40B4-BE49-F238E27FC236}">
                    <a16:creationId xmlns:a16="http://schemas.microsoft.com/office/drawing/2014/main" id="{0CC25BEC-9B87-4D25-18C3-9DA769395C9C}"/>
                  </a:ext>
                </a:extLst>
              </p:cNvPr>
              <p:cNvSpPr txBox="1">
                <a:spLocks noRot="1" noChangeAspect="1" noMove="1" noResize="1" noEditPoints="1" noAdjustHandles="1" noChangeArrowheads="1" noChangeShapeType="1" noTextEdit="1"/>
              </p:cNvSpPr>
              <p:nvPr/>
            </p:nvSpPr>
            <p:spPr>
              <a:xfrm>
                <a:off x="1327061" y="5687424"/>
                <a:ext cx="10465796" cy="1048172"/>
              </a:xfrm>
              <a:prstGeom prst="rect">
                <a:avLst/>
              </a:prstGeom>
              <a:blipFill>
                <a:blip r:embed="rId4"/>
                <a:stretch>
                  <a:fillRect l="-699" b="-104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90009299"/>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5BFA2E73-31B1-753B-DABD-015C046374CE}"/>
              </a:ext>
            </a:extLst>
          </p:cNvPr>
          <p:cNvSpPr txBox="1"/>
          <p:nvPr/>
        </p:nvSpPr>
        <p:spPr>
          <a:xfrm>
            <a:off x="562707" y="646490"/>
            <a:ext cx="10054493" cy="523220"/>
          </a:xfrm>
          <a:prstGeom prst="rect">
            <a:avLst/>
          </a:prstGeom>
          <a:noFill/>
        </p:spPr>
        <p:txBody>
          <a:bodyPr wrap="square" rtlCol="0">
            <a:spAutoFit/>
          </a:bodyPr>
          <a:lstStyle/>
          <a:p>
            <a:pPr marL="0" lvl="1"/>
            <a:r>
              <a:rPr lang="en-US" altLang="zh-CN" sz="2800" b="1" dirty="0">
                <a:latin typeface="微软雅黑" panose="020B0503020204020204" pitchFamily="34" charset="-122"/>
                <a:ea typeface="微软雅黑" panose="020B0503020204020204" pitchFamily="34" charset="-122"/>
              </a:rPr>
              <a:t>Non-Autoregressive Text Generation – </a:t>
            </a:r>
            <a:r>
              <a:rPr lang="zh-CN" altLang="en-US" sz="2800" b="1" dirty="0">
                <a:latin typeface="微软雅黑" panose="020B0503020204020204" pitchFamily="34" charset="-122"/>
                <a:ea typeface="微软雅黑" panose="020B0503020204020204" pitchFamily="34" charset="-122"/>
              </a:rPr>
              <a:t>解决方案</a:t>
            </a:r>
          </a:p>
        </p:txBody>
      </p:sp>
      <p:cxnSp>
        <p:nvCxnSpPr>
          <p:cNvPr id="6" name="直接连接符 5">
            <a:extLst>
              <a:ext uri="{FF2B5EF4-FFF2-40B4-BE49-F238E27FC236}">
                <a16:creationId xmlns:a16="http://schemas.microsoft.com/office/drawing/2014/main" id="{558F6BB5-5D22-901B-4C56-72BC6686A90C}"/>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F6BF07BD-7D4E-729C-532A-38BAAAB4D787}"/>
              </a:ext>
            </a:extLst>
          </p:cNvPr>
          <p:cNvGrpSpPr/>
          <p:nvPr/>
        </p:nvGrpSpPr>
        <p:grpSpPr>
          <a:xfrm>
            <a:off x="958708" y="1342407"/>
            <a:ext cx="6080721" cy="461665"/>
            <a:chOff x="1992923" y="1609795"/>
            <a:chExt cx="6080721" cy="461665"/>
          </a:xfrm>
        </p:grpSpPr>
        <p:sp>
          <p:nvSpPr>
            <p:cNvPr id="18" name="矩形 17">
              <a:extLst>
                <a:ext uri="{FF2B5EF4-FFF2-40B4-BE49-F238E27FC236}">
                  <a16:creationId xmlns:a16="http://schemas.microsoft.com/office/drawing/2014/main" id="{8BC6B7F7-645B-3EB7-8539-DDBA5AC53F00}"/>
                </a:ext>
              </a:extLst>
            </p:cNvPr>
            <p:cNvSpPr/>
            <p:nvPr/>
          </p:nvSpPr>
          <p:spPr>
            <a:xfrm>
              <a:off x="1992923" y="1840628"/>
              <a:ext cx="72000" cy="7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ea"/>
                <a:ea typeface="+mj-ea"/>
              </a:endParaRPr>
            </a:p>
          </p:txBody>
        </p:sp>
        <p:sp>
          <p:nvSpPr>
            <p:cNvPr id="19" name="文本框 18">
              <a:extLst>
                <a:ext uri="{FF2B5EF4-FFF2-40B4-BE49-F238E27FC236}">
                  <a16:creationId xmlns:a16="http://schemas.microsoft.com/office/drawing/2014/main" id="{D621A150-14ED-EC10-A6F8-D42BBEB1F54D}"/>
                </a:ext>
              </a:extLst>
            </p:cNvPr>
            <p:cNvSpPr txBox="1"/>
            <p:nvPr/>
          </p:nvSpPr>
          <p:spPr>
            <a:xfrm>
              <a:off x="2178882" y="1609795"/>
              <a:ext cx="5894762" cy="461665"/>
            </a:xfrm>
            <a:prstGeom prst="rect">
              <a:avLst/>
            </a:prstGeom>
            <a:noFill/>
          </p:spPr>
          <p:txBody>
            <a:bodyPr wrap="square" rtlCol="0">
              <a:spAutoFit/>
            </a:bodyPr>
            <a:lstStyle/>
            <a:p>
              <a:r>
                <a:rPr lang="en-US" altLang="zh-CN" sz="2400" b="1" dirty="0">
                  <a:latin typeface="+mj-ea"/>
                  <a:ea typeface="+mj-ea"/>
                </a:rPr>
                <a:t>Ratio-First Decoding</a:t>
              </a:r>
              <a:endParaRPr lang="zh-CN" altLang="en-US" sz="2400" b="1" dirty="0">
                <a:latin typeface="+mj-ea"/>
                <a:ea typeface="+mj-ea"/>
              </a:endParaRPr>
            </a:p>
          </p:txBody>
        </p:sp>
      </p:grpSp>
      <p:grpSp>
        <p:nvGrpSpPr>
          <p:cNvPr id="11" name="组合 10">
            <a:extLst>
              <a:ext uri="{FF2B5EF4-FFF2-40B4-BE49-F238E27FC236}">
                <a16:creationId xmlns:a16="http://schemas.microsoft.com/office/drawing/2014/main" id="{B24B3F9D-E0A5-4F93-246B-03AEBF9372E2}"/>
              </a:ext>
            </a:extLst>
          </p:cNvPr>
          <p:cNvGrpSpPr/>
          <p:nvPr/>
        </p:nvGrpSpPr>
        <p:grpSpPr>
          <a:xfrm>
            <a:off x="958708" y="1976769"/>
            <a:ext cx="5894762" cy="3940629"/>
            <a:chOff x="958708" y="1690918"/>
            <a:chExt cx="5894762" cy="3940629"/>
          </a:xfrm>
        </p:grpSpPr>
        <p:pic>
          <p:nvPicPr>
            <p:cNvPr id="4" name="图片 3">
              <a:extLst>
                <a:ext uri="{FF2B5EF4-FFF2-40B4-BE49-F238E27FC236}">
                  <a16:creationId xmlns:a16="http://schemas.microsoft.com/office/drawing/2014/main" id="{BA6A8E3D-946D-3165-2466-CD3CE8F4D3B4}"/>
                </a:ext>
              </a:extLst>
            </p:cNvPr>
            <p:cNvPicPr>
              <a:picLocks noChangeAspect="1"/>
            </p:cNvPicPr>
            <p:nvPr/>
          </p:nvPicPr>
          <p:blipFill>
            <a:blip r:embed="rId3"/>
            <a:stretch>
              <a:fillRect/>
            </a:stretch>
          </p:blipFill>
          <p:spPr>
            <a:xfrm>
              <a:off x="958708" y="1888578"/>
              <a:ext cx="5894762" cy="3545308"/>
            </a:xfrm>
            <a:prstGeom prst="rect">
              <a:avLst/>
            </a:prstGeom>
          </p:spPr>
        </p:pic>
        <p:cxnSp>
          <p:nvCxnSpPr>
            <p:cNvPr id="8" name="直接连接符 7">
              <a:extLst>
                <a:ext uri="{FF2B5EF4-FFF2-40B4-BE49-F238E27FC236}">
                  <a16:creationId xmlns:a16="http://schemas.microsoft.com/office/drawing/2014/main" id="{7FD97E79-881E-289F-F569-63FCCFF545F6}"/>
                </a:ext>
              </a:extLst>
            </p:cNvPr>
            <p:cNvCxnSpPr>
              <a:cxnSpLocks/>
            </p:cNvCxnSpPr>
            <p:nvPr/>
          </p:nvCxnSpPr>
          <p:spPr>
            <a:xfrm>
              <a:off x="5058229" y="1690918"/>
              <a:ext cx="0" cy="394062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8A6147E8-DDE4-C5D5-261B-E036F5377491}"/>
                  </a:ext>
                </a:extLst>
              </p:cNvPr>
              <p:cNvSpPr txBox="1"/>
              <p:nvPr/>
            </p:nvSpPr>
            <p:spPr>
              <a:xfrm>
                <a:off x="6853470" y="1941306"/>
                <a:ext cx="5178871" cy="155600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第一个</a:t>
                </a:r>
                <a14:m>
                  <m:oMath xmlns:m="http://schemas.openxmlformats.org/officeDocument/2006/math">
                    <m:d>
                      <m:dPr>
                        <m:begChr m:val="["/>
                        <m:endChr m:val="]"/>
                        <m:ctrlPr>
                          <a:rPr lang="en-US" altLang="zh-CN" sz="2200" b="0" i="1" smtClean="0">
                            <a:latin typeface="Cambria Math" panose="02040503050406030204" pitchFamily="18" charset="0"/>
                            <a:ea typeface="微软雅黑" panose="020B0503020204020204" pitchFamily="34" charset="-122"/>
                          </a:rPr>
                        </m:ctrlPr>
                      </m:dPr>
                      <m:e>
                        <m:r>
                          <a:rPr lang="en-US" altLang="zh-CN" sz="2200" b="0" i="1" smtClean="0">
                            <a:latin typeface="Cambria Math" panose="02040503050406030204" pitchFamily="18" charset="0"/>
                            <a:ea typeface="微软雅黑" panose="020B0503020204020204" pitchFamily="34" charset="-122"/>
                          </a:rPr>
                          <m:t>𝐸𝑂𝑆</m:t>
                        </m:r>
                      </m:e>
                    </m:d>
                  </m:oMath>
                </a14:m>
                <a:r>
                  <a:rPr lang="zh-CN" altLang="en-US" sz="2200" dirty="0">
                    <a:latin typeface="微软雅黑" panose="020B0503020204020204" pitchFamily="34" charset="-122"/>
                    <a:ea typeface="微软雅黑" panose="020B0503020204020204" pitchFamily="34" charset="-122"/>
                  </a:rPr>
                  <a:t>符后面的</a:t>
                </a:r>
                <a:r>
                  <a:rPr lang="en-US" altLang="zh-CN" sz="2200" dirty="0">
                    <a:latin typeface="微软雅黑" panose="020B0503020204020204" pitchFamily="34" charset="-122"/>
                    <a:ea typeface="微软雅黑" panose="020B0503020204020204" pitchFamily="34" charset="-122"/>
                  </a:rPr>
                  <a:t>output hidden state</a:t>
                </a:r>
                <a:r>
                  <a:rPr lang="zh-CN" altLang="en-US" sz="2200" dirty="0">
                    <a:latin typeface="微软雅黑" panose="020B0503020204020204" pitchFamily="34" charset="-122"/>
                    <a:ea typeface="微软雅黑" panose="020B0503020204020204" pitchFamily="34" charset="-122"/>
                  </a:rPr>
                  <a:t>没有参与有效内容的生成，可以去掉</a:t>
                </a:r>
                <a:endParaRPr lang="en-US" altLang="zh-CN" sz="2200" dirty="0">
                  <a:latin typeface="微软雅黑" panose="020B0503020204020204" pitchFamily="34" charset="-122"/>
                  <a:ea typeface="微软雅黑" panose="020B0503020204020204" pitchFamily="34" charset="-122"/>
                </a:endParaRPr>
              </a:p>
            </p:txBody>
          </p:sp>
        </mc:Choice>
        <mc:Fallback xmlns="">
          <p:sp>
            <p:nvSpPr>
              <p:cNvPr id="20" name="文本框 19">
                <a:extLst>
                  <a:ext uri="{FF2B5EF4-FFF2-40B4-BE49-F238E27FC236}">
                    <a16:creationId xmlns:a16="http://schemas.microsoft.com/office/drawing/2014/main" id="{8A6147E8-DDE4-C5D5-261B-E036F5377491}"/>
                  </a:ext>
                </a:extLst>
              </p:cNvPr>
              <p:cNvSpPr txBox="1">
                <a:spLocks noRot="1" noChangeAspect="1" noMove="1" noResize="1" noEditPoints="1" noAdjustHandles="1" noChangeArrowheads="1" noChangeShapeType="1" noTextEdit="1"/>
              </p:cNvSpPr>
              <p:nvPr/>
            </p:nvSpPr>
            <p:spPr>
              <a:xfrm>
                <a:off x="6853470" y="1941306"/>
                <a:ext cx="5178871" cy="1556003"/>
              </a:xfrm>
              <a:prstGeom prst="rect">
                <a:avLst/>
              </a:prstGeom>
              <a:blipFill>
                <a:blip r:embed="rId4"/>
                <a:stretch>
                  <a:fillRect l="-1294" r="-824" b="-70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1822A6EB-493F-4F7C-F15D-C358C6994878}"/>
                  </a:ext>
                </a:extLst>
              </p:cNvPr>
              <p:cNvSpPr txBox="1"/>
              <p:nvPr/>
            </p:nvSpPr>
            <p:spPr>
              <a:xfrm>
                <a:off x="6853470" y="3542315"/>
                <a:ext cx="5178872" cy="20638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进而推广，对于摘要生成此类任务，</a:t>
                </a:r>
                <a:r>
                  <a:rPr lang="en-US" altLang="zh-CN" sz="2200" dirty="0">
                    <a:latin typeface="微软雅黑" panose="020B0503020204020204" pitchFamily="34" charset="-122"/>
                    <a:ea typeface="微软雅黑" panose="020B0503020204020204" pitchFamily="34" charset="-122"/>
                  </a:rPr>
                  <a:t>Target</a:t>
                </a:r>
                <a:r>
                  <a:rPr lang="zh-CN" altLang="en-US" sz="2200" dirty="0">
                    <a:latin typeface="微软雅黑" panose="020B0503020204020204" pitchFamily="34" charset="-122"/>
                    <a:ea typeface="微软雅黑" panose="020B0503020204020204" pitchFamily="34" charset="-122"/>
                  </a:rPr>
                  <a:t>长度远小于</a:t>
                </a:r>
                <a:r>
                  <a:rPr lang="en-US" altLang="zh-CN" sz="2200" dirty="0">
                    <a:latin typeface="微软雅黑" panose="020B0503020204020204" pitchFamily="34" charset="-122"/>
                    <a:ea typeface="微软雅黑" panose="020B0503020204020204" pitchFamily="34" charset="-122"/>
                  </a:rPr>
                  <a:t>Input</a:t>
                </a:r>
                <a:r>
                  <a:rPr lang="zh-CN" altLang="en-US" sz="2200" dirty="0">
                    <a:latin typeface="微软雅黑" panose="020B0503020204020204" pitchFamily="34" charset="-122"/>
                    <a:ea typeface="微软雅黑" panose="020B0503020204020204" pitchFamily="34" charset="-122"/>
                  </a:rPr>
                  <a:t>，因此可以只使用前</a:t>
                </a:r>
                <a14:m>
                  <m:oMath xmlns:m="http://schemas.openxmlformats.org/officeDocument/2006/math">
                    <m:d>
                      <m:dPr>
                        <m:begChr m:val="["/>
                        <m:endChr m:val="]"/>
                        <m:ctrlPr>
                          <a:rPr lang="en-US" altLang="zh-CN" sz="2200" b="0" i="1" smtClean="0">
                            <a:latin typeface="Cambria Math" panose="02040503050406030204" pitchFamily="18" charset="0"/>
                            <a:ea typeface="微软雅黑" panose="020B0503020204020204" pitchFamily="34" charset="-122"/>
                          </a:rPr>
                        </m:ctrlPr>
                      </m:dPr>
                      <m:e>
                        <m:r>
                          <a:rPr lang="en-US" altLang="zh-CN" sz="2200" b="0" i="1" smtClean="0">
                            <a:latin typeface="Cambria Math" panose="02040503050406030204" pitchFamily="18" charset="0"/>
                            <a:ea typeface="微软雅黑" panose="020B0503020204020204" pitchFamily="34" charset="-122"/>
                          </a:rPr>
                          <m:t>𝛼</m:t>
                        </m:r>
                        <m:r>
                          <a:rPr lang="en-US" altLang="zh-CN" sz="2200" b="0" i="1" smtClean="0">
                            <a:latin typeface="Cambria Math" panose="02040503050406030204" pitchFamily="18" charset="0"/>
                            <a:ea typeface="微软雅黑" panose="020B0503020204020204" pitchFamily="34" charset="-122"/>
                          </a:rPr>
                          <m:t>⋅</m:t>
                        </m:r>
                        <m:r>
                          <a:rPr lang="en-US" altLang="zh-CN" sz="2200" b="0" i="1" smtClean="0">
                            <a:latin typeface="Cambria Math" panose="02040503050406030204" pitchFamily="18" charset="0"/>
                            <a:ea typeface="微软雅黑" panose="020B0503020204020204" pitchFamily="34" charset="-122"/>
                          </a:rPr>
                          <m:t>𝑇</m:t>
                        </m:r>
                      </m:e>
                    </m:d>
                  </m:oMath>
                </a14:m>
                <a:r>
                  <a:rPr lang="zh-CN" altLang="en-US" sz="2200" dirty="0">
                    <a:latin typeface="微软雅黑" panose="020B0503020204020204" pitchFamily="34" charset="-122"/>
                    <a:ea typeface="微软雅黑" panose="020B0503020204020204" pitchFamily="34" charset="-122"/>
                  </a:rPr>
                  <a:t>个 </a:t>
                </a:r>
                <a:r>
                  <a:rPr lang="en-US" altLang="zh-CN" sz="2200" dirty="0">
                    <a:latin typeface="微软雅黑" panose="020B0503020204020204" pitchFamily="34" charset="-122"/>
                    <a:ea typeface="微软雅黑" panose="020B0503020204020204" pitchFamily="34" charset="-122"/>
                  </a:rPr>
                  <a:t>output hidden state </a:t>
                </a:r>
                <a:r>
                  <a:rPr lang="zh-CN" altLang="en-US" sz="2200" dirty="0">
                    <a:latin typeface="微软雅黑" panose="020B0503020204020204" pitchFamily="34" charset="-122"/>
                    <a:ea typeface="微软雅黑" panose="020B0503020204020204" pitchFamily="34" charset="-122"/>
                  </a:rPr>
                  <a:t>进行生成，从而提高解码速率</a:t>
                </a:r>
                <a:endParaRPr lang="en-US" altLang="zh-CN" sz="2200" dirty="0">
                  <a:latin typeface="微软雅黑" panose="020B0503020204020204" pitchFamily="34" charset="-122"/>
                  <a:ea typeface="微软雅黑" panose="020B0503020204020204" pitchFamily="34" charset="-122"/>
                </a:endParaRPr>
              </a:p>
            </p:txBody>
          </p:sp>
        </mc:Choice>
        <mc:Fallback xmlns="">
          <p:sp>
            <p:nvSpPr>
              <p:cNvPr id="21" name="文本框 20">
                <a:extLst>
                  <a:ext uri="{FF2B5EF4-FFF2-40B4-BE49-F238E27FC236}">
                    <a16:creationId xmlns:a16="http://schemas.microsoft.com/office/drawing/2014/main" id="{1822A6EB-493F-4F7C-F15D-C358C6994878}"/>
                  </a:ext>
                </a:extLst>
              </p:cNvPr>
              <p:cNvSpPr txBox="1">
                <a:spLocks noRot="1" noChangeAspect="1" noMove="1" noResize="1" noEditPoints="1" noAdjustHandles="1" noChangeArrowheads="1" noChangeShapeType="1" noTextEdit="1"/>
              </p:cNvSpPr>
              <p:nvPr/>
            </p:nvSpPr>
            <p:spPr>
              <a:xfrm>
                <a:off x="6853470" y="3542315"/>
                <a:ext cx="5178872" cy="2063835"/>
              </a:xfrm>
              <a:prstGeom prst="rect">
                <a:avLst/>
              </a:prstGeom>
              <a:blipFill>
                <a:blip r:embed="rId5"/>
                <a:stretch>
                  <a:fillRect l="-1294" r="-1059" b="-501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9926E533-35C7-F2DF-82ED-6D0C38886C9B}"/>
                  </a:ext>
                </a:extLst>
              </p:cNvPr>
              <p:cNvSpPr txBox="1"/>
              <p:nvPr/>
            </p:nvSpPr>
            <p:spPr>
              <a:xfrm>
                <a:off x="6853469" y="5671169"/>
                <a:ext cx="5178872" cy="540341"/>
              </a:xfrm>
              <a:prstGeom prst="rect">
                <a:avLst/>
              </a:prstGeom>
              <a:noFill/>
            </p:spPr>
            <p:txBody>
              <a:bodyPr wrap="square">
                <a:spAutoFit/>
              </a:bodyPr>
              <a:lstStyle/>
              <a:p>
                <a:pPr marL="285750" indent="-285750">
                  <a:lnSpc>
                    <a:spcPct val="150000"/>
                  </a:lnSpc>
                  <a:buFont typeface="Arial" panose="020B0604020202020204" pitchFamily="34" charset="0"/>
                  <a:buChar char="•"/>
                </a:pPr>
                <a14:m>
                  <m:oMath xmlns:m="http://schemas.openxmlformats.org/officeDocument/2006/math">
                    <m:r>
                      <a:rPr lang="en-US" altLang="zh-CN" sz="2200" b="0" i="1" smtClean="0">
                        <a:latin typeface="Cambria Math" panose="02040503050406030204" pitchFamily="18" charset="0"/>
                        <a:ea typeface="微软雅黑" panose="020B0503020204020204" pitchFamily="34" charset="-122"/>
                      </a:rPr>
                      <m:t>𝛼</m:t>
                    </m:r>
                    <m:r>
                      <a:rPr lang="en-US" altLang="zh-CN" sz="2200" b="0" i="1" smtClean="0">
                        <a:latin typeface="Cambria Math" panose="02040503050406030204" pitchFamily="18" charset="0"/>
                        <a:ea typeface="微软雅黑" panose="020B0503020204020204" pitchFamily="34" charset="-122"/>
                      </a:rPr>
                      <m:t>∈</m:t>
                    </m:r>
                    <m:d>
                      <m:dPr>
                        <m:endChr m:val="]"/>
                        <m:ctrlPr>
                          <a:rPr lang="en-US" altLang="zh-CN" sz="2200" b="0" i="1" smtClean="0">
                            <a:latin typeface="Cambria Math" panose="02040503050406030204" pitchFamily="18" charset="0"/>
                            <a:ea typeface="微软雅黑" panose="020B0503020204020204" pitchFamily="34" charset="-122"/>
                          </a:rPr>
                        </m:ctrlPr>
                      </m:dPr>
                      <m:e>
                        <m:r>
                          <a:rPr lang="en-US" altLang="zh-CN" sz="2200" b="0" i="1" smtClean="0">
                            <a:latin typeface="Cambria Math" panose="02040503050406030204" pitchFamily="18" charset="0"/>
                            <a:ea typeface="微软雅黑" panose="020B0503020204020204" pitchFamily="34" charset="-122"/>
                          </a:rPr>
                          <m:t>0,1</m:t>
                        </m:r>
                      </m:e>
                    </m:d>
                  </m:oMath>
                </a14:m>
                <a:r>
                  <a:rPr lang="zh-CN" altLang="en-US" sz="2200" dirty="0">
                    <a:latin typeface="微软雅黑" panose="020B0503020204020204" pitchFamily="34" charset="-122"/>
                    <a:ea typeface="微软雅黑" panose="020B0503020204020204" pitchFamily="34" charset="-122"/>
                  </a:rPr>
                  <a:t>；</a:t>
                </a:r>
                <a14:m>
                  <m:oMath xmlns:m="http://schemas.openxmlformats.org/officeDocument/2006/math">
                    <m:r>
                      <a:rPr lang="en-US" altLang="zh-CN" sz="2200" b="0" i="1" dirty="0" smtClean="0">
                        <a:latin typeface="Cambria Math" panose="02040503050406030204" pitchFamily="18" charset="0"/>
                        <a:ea typeface="微软雅黑" panose="020B0503020204020204" pitchFamily="34" charset="-122"/>
                      </a:rPr>
                      <m:t>𝑇</m:t>
                    </m:r>
                  </m:oMath>
                </a14:m>
                <a:r>
                  <a:rPr lang="zh-CN" altLang="en-US" sz="2200" dirty="0">
                    <a:latin typeface="微软雅黑" panose="020B0503020204020204" pitchFamily="34" charset="-122"/>
                    <a:ea typeface="微软雅黑" panose="020B0503020204020204" pitchFamily="34" charset="-122"/>
                  </a:rPr>
                  <a:t>：输入序列的长度</a:t>
                </a:r>
                <a:endParaRPr lang="en-US" altLang="zh-CN" sz="2200" dirty="0">
                  <a:latin typeface="微软雅黑" panose="020B0503020204020204" pitchFamily="34" charset="-122"/>
                  <a:ea typeface="微软雅黑" panose="020B0503020204020204" pitchFamily="34" charset="-122"/>
                </a:endParaRPr>
              </a:p>
            </p:txBody>
          </p:sp>
        </mc:Choice>
        <mc:Fallback>
          <p:sp>
            <p:nvSpPr>
              <p:cNvPr id="12" name="文本框 11">
                <a:extLst>
                  <a:ext uri="{FF2B5EF4-FFF2-40B4-BE49-F238E27FC236}">
                    <a16:creationId xmlns:a16="http://schemas.microsoft.com/office/drawing/2014/main" id="{9926E533-35C7-F2DF-82ED-6D0C38886C9B}"/>
                  </a:ext>
                </a:extLst>
              </p:cNvPr>
              <p:cNvSpPr txBox="1">
                <a:spLocks noRot="1" noChangeAspect="1" noMove="1" noResize="1" noEditPoints="1" noAdjustHandles="1" noChangeArrowheads="1" noChangeShapeType="1" noTextEdit="1"/>
              </p:cNvSpPr>
              <p:nvPr/>
            </p:nvSpPr>
            <p:spPr>
              <a:xfrm>
                <a:off x="6853469" y="5671169"/>
                <a:ext cx="5178872" cy="540341"/>
              </a:xfrm>
              <a:prstGeom prst="rect">
                <a:avLst/>
              </a:prstGeom>
              <a:blipFill>
                <a:blip r:embed="rId6"/>
                <a:stretch>
                  <a:fillRect l="-1294" b="-224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02378215"/>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B027B0CF-F466-4627-B366-C191E5D75672}"/>
              </a:ext>
            </a:extLst>
          </p:cNvPr>
          <p:cNvSpPr txBox="1">
            <a:spLocks/>
          </p:cNvSpPr>
          <p:nvPr/>
        </p:nvSpPr>
        <p:spPr>
          <a:xfrm>
            <a:off x="1388815" y="2880822"/>
            <a:ext cx="1437213" cy="735503"/>
          </a:xfrm>
          <a:prstGeom prst="rect">
            <a:avLst/>
          </a:prstGeom>
          <a:effectLst>
            <a:outerShdw blurRad="50800" dist="50800" dir="5400000" algn="ctr" rotWithShape="0">
              <a:schemeClr val="bg1">
                <a:lumMod val="75000"/>
                <a:alpha val="90000"/>
              </a:schemeClr>
            </a:outerShdw>
          </a:effectLst>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zh-CN" altLang="en-US" dirty="0">
                <a:solidFill>
                  <a:srgbClr val="006AB6"/>
                </a:solidFill>
                <a:latin typeface="微软雅黑" panose="020B0503020204020204" pitchFamily="34" charset="-122"/>
                <a:ea typeface="微软雅黑" panose="020B0503020204020204" pitchFamily="34" charset="-122"/>
                <a:cs typeface="+mn-ea"/>
                <a:sym typeface="+mn-lt"/>
              </a:rPr>
              <a:t>目录</a:t>
            </a:r>
            <a:endParaRPr lang="en-AU" dirty="0">
              <a:solidFill>
                <a:srgbClr val="006AB6"/>
              </a:solidFill>
              <a:latin typeface="微软雅黑" panose="020B0503020204020204" pitchFamily="34" charset="-122"/>
              <a:ea typeface="微软雅黑" panose="020B0503020204020204" pitchFamily="34" charset="-122"/>
              <a:cs typeface="+mn-ea"/>
              <a:sym typeface="+mn-lt"/>
            </a:endParaRPr>
          </a:p>
        </p:txBody>
      </p:sp>
      <p:sp>
        <p:nvSpPr>
          <p:cNvPr id="9" name="Subtitle 10">
            <a:extLst>
              <a:ext uri="{FF2B5EF4-FFF2-40B4-BE49-F238E27FC236}">
                <a16:creationId xmlns:a16="http://schemas.microsoft.com/office/drawing/2014/main" id="{9D3A5898-908D-4F34-BE17-51489FACDC88}"/>
              </a:ext>
            </a:extLst>
          </p:cNvPr>
          <p:cNvSpPr txBox="1">
            <a:spLocks/>
          </p:cNvSpPr>
          <p:nvPr/>
        </p:nvSpPr>
        <p:spPr>
          <a:xfrm>
            <a:off x="1402676" y="3484706"/>
            <a:ext cx="1409493" cy="394611"/>
          </a:xfrm>
          <a:prstGeom prst="rect">
            <a:avLst/>
          </a:prstGeom>
          <a:effectLst>
            <a:outerShdw blurRad="50800" dist="50800" dir="5400000" algn="ctr" rotWithShape="0">
              <a:schemeClr val="bg1">
                <a:lumMod val="75000"/>
                <a:alpha val="90000"/>
              </a:scheme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dirty="0">
                <a:solidFill>
                  <a:srgbClr val="006AB6"/>
                </a:solidFill>
                <a:latin typeface="Agency FB" panose="020B0503020202020204" pitchFamily="34" charset="0"/>
                <a:ea typeface="微软雅黑" panose="020B0503020204020204" pitchFamily="34" charset="-122"/>
              </a:rPr>
              <a:t>CONTENTS</a:t>
            </a:r>
          </a:p>
        </p:txBody>
      </p:sp>
      <p:cxnSp>
        <p:nvCxnSpPr>
          <p:cNvPr id="10" name="直接连接符 9">
            <a:extLst>
              <a:ext uri="{FF2B5EF4-FFF2-40B4-BE49-F238E27FC236}">
                <a16:creationId xmlns:a16="http://schemas.microsoft.com/office/drawing/2014/main" id="{3C6FEAA8-91ED-46FE-8B8B-77CA0549561C}"/>
              </a:ext>
            </a:extLst>
          </p:cNvPr>
          <p:cNvCxnSpPr>
            <a:cxnSpLocks/>
          </p:cNvCxnSpPr>
          <p:nvPr/>
        </p:nvCxnSpPr>
        <p:spPr>
          <a:xfrm>
            <a:off x="3189015" y="231949"/>
            <a:ext cx="0" cy="64807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组合 3">
            <a:extLst>
              <a:ext uri="{FF2B5EF4-FFF2-40B4-BE49-F238E27FC236}">
                <a16:creationId xmlns:a16="http://schemas.microsoft.com/office/drawing/2014/main" id="{5CEAD03E-F910-E677-9362-6AE982DD30D9}"/>
              </a:ext>
            </a:extLst>
          </p:cNvPr>
          <p:cNvGrpSpPr/>
          <p:nvPr/>
        </p:nvGrpSpPr>
        <p:grpSpPr>
          <a:xfrm>
            <a:off x="3427768" y="1950479"/>
            <a:ext cx="8067547" cy="2957043"/>
            <a:chOff x="3427768" y="1486300"/>
            <a:chExt cx="8067547" cy="2957043"/>
          </a:xfrm>
        </p:grpSpPr>
        <p:grpSp>
          <p:nvGrpSpPr>
            <p:cNvPr id="11" name="组合 10">
              <a:extLst>
                <a:ext uri="{FF2B5EF4-FFF2-40B4-BE49-F238E27FC236}">
                  <a16:creationId xmlns:a16="http://schemas.microsoft.com/office/drawing/2014/main" id="{361B51B2-894A-4CFF-B074-68CB25B1794F}"/>
                </a:ext>
              </a:extLst>
            </p:cNvPr>
            <p:cNvGrpSpPr/>
            <p:nvPr/>
          </p:nvGrpSpPr>
          <p:grpSpPr>
            <a:xfrm>
              <a:off x="3427768" y="1486300"/>
              <a:ext cx="8067547" cy="707886"/>
              <a:chOff x="4755826" y="876691"/>
              <a:chExt cx="8067547" cy="707886"/>
            </a:xfrm>
          </p:grpSpPr>
          <p:sp>
            <p:nvSpPr>
              <p:cNvPr id="12" name="文本框 11">
                <a:extLst>
                  <a:ext uri="{FF2B5EF4-FFF2-40B4-BE49-F238E27FC236}">
                    <a16:creationId xmlns:a16="http://schemas.microsoft.com/office/drawing/2014/main" id="{6FF8F8AB-25B4-4AE7-BD71-BD9645E62C90}"/>
                  </a:ext>
                </a:extLst>
              </p:cNvPr>
              <p:cNvSpPr txBox="1"/>
              <p:nvPr/>
            </p:nvSpPr>
            <p:spPr>
              <a:xfrm>
                <a:off x="4755826" y="876691"/>
                <a:ext cx="1348028" cy="707886"/>
              </a:xfrm>
              <a:prstGeom prst="rect">
                <a:avLst/>
              </a:prstGeom>
              <a:noFill/>
            </p:spPr>
            <p:txBody>
              <a:bodyPr wrap="square" rtlCol="0">
                <a:spAutoFit/>
              </a:bodyPr>
              <a:lstStyle/>
              <a:p>
                <a:r>
                  <a:rPr lang="en-US" altLang="zh-CN" sz="4000" dirty="0">
                    <a:solidFill>
                      <a:srgbClr val="CC0000"/>
                    </a:solidFill>
                  </a:rPr>
                  <a:t>1.</a:t>
                </a:r>
                <a:endParaRPr lang="zh-CN" altLang="en-US" sz="4000" dirty="0">
                  <a:solidFill>
                    <a:srgbClr val="CC0000"/>
                  </a:solidFill>
                </a:endParaRPr>
              </a:p>
            </p:txBody>
          </p:sp>
          <p:sp>
            <p:nvSpPr>
              <p:cNvPr id="13" name="文本框 12">
                <a:extLst>
                  <a:ext uri="{FF2B5EF4-FFF2-40B4-BE49-F238E27FC236}">
                    <a16:creationId xmlns:a16="http://schemas.microsoft.com/office/drawing/2014/main" id="{CECB54A9-9701-4FC7-9CCC-93B33A48854E}"/>
                  </a:ext>
                </a:extLst>
              </p:cNvPr>
              <p:cNvSpPr txBox="1"/>
              <p:nvPr/>
            </p:nvSpPr>
            <p:spPr>
              <a:xfrm>
                <a:off x="5349707" y="938247"/>
                <a:ext cx="6128413" cy="584775"/>
              </a:xfrm>
              <a:prstGeom prst="rect">
                <a:avLst/>
              </a:prstGeom>
              <a:noFill/>
            </p:spPr>
            <p:txBody>
              <a:bodyPr wrap="square" rtlCol="0">
                <a:spAutoFit/>
              </a:bodyPr>
              <a:lstStyle/>
              <a:p>
                <a:r>
                  <a:rPr lang="en-US" altLang="zh-CN" sz="3200" dirty="0"/>
                  <a:t>Automatic Prosody Annotator</a:t>
                </a:r>
                <a:endParaRPr lang="zh-CN" altLang="en-US" sz="3200" dirty="0">
                  <a:latin typeface="+mj-ea"/>
                  <a:ea typeface="+mj-ea"/>
                </a:endParaRPr>
              </a:p>
            </p:txBody>
          </p:sp>
          <p:cxnSp>
            <p:nvCxnSpPr>
              <p:cNvPr id="14" name="直接连接符 13">
                <a:extLst>
                  <a:ext uri="{FF2B5EF4-FFF2-40B4-BE49-F238E27FC236}">
                    <a16:creationId xmlns:a16="http://schemas.microsoft.com/office/drawing/2014/main" id="{2F0291F2-2950-4EE6-9906-579F04BBB3A4}"/>
                  </a:ext>
                </a:extLst>
              </p:cNvPr>
              <p:cNvCxnSpPr>
                <a:cxnSpLocks/>
              </p:cNvCxnSpPr>
              <p:nvPr/>
            </p:nvCxnSpPr>
            <p:spPr>
              <a:xfrm>
                <a:off x="5349708" y="1553800"/>
                <a:ext cx="7473665" cy="0"/>
              </a:xfrm>
              <a:prstGeom prst="line">
                <a:avLst/>
              </a:prstGeom>
              <a:ln w="28575">
                <a:solidFill>
                  <a:srgbClr val="CBCCCE"/>
                </a:solidFill>
              </a:ln>
            </p:spPr>
            <p:style>
              <a:lnRef idx="1">
                <a:schemeClr val="accent1"/>
              </a:lnRef>
              <a:fillRef idx="0">
                <a:schemeClr val="accent1"/>
              </a:fillRef>
              <a:effectRef idx="0">
                <a:schemeClr val="accent1"/>
              </a:effectRef>
              <a:fontRef idx="minor">
                <a:schemeClr val="tx1"/>
              </a:fontRef>
            </p:style>
          </p:cxnSp>
        </p:grpSp>
        <p:grpSp>
          <p:nvGrpSpPr>
            <p:cNvPr id="15" name="组合 14">
              <a:extLst>
                <a:ext uri="{FF2B5EF4-FFF2-40B4-BE49-F238E27FC236}">
                  <a16:creationId xmlns:a16="http://schemas.microsoft.com/office/drawing/2014/main" id="{FA76FC76-F2BD-4CEE-8F00-E24F2CFD493D}"/>
                </a:ext>
              </a:extLst>
            </p:cNvPr>
            <p:cNvGrpSpPr/>
            <p:nvPr/>
          </p:nvGrpSpPr>
          <p:grpSpPr>
            <a:xfrm>
              <a:off x="3427769" y="3735457"/>
              <a:ext cx="8067546" cy="707886"/>
              <a:chOff x="4755826" y="1832337"/>
              <a:chExt cx="8067546" cy="707886"/>
            </a:xfrm>
          </p:grpSpPr>
          <p:sp>
            <p:nvSpPr>
              <p:cNvPr id="16" name="文本框 15">
                <a:extLst>
                  <a:ext uri="{FF2B5EF4-FFF2-40B4-BE49-F238E27FC236}">
                    <a16:creationId xmlns:a16="http://schemas.microsoft.com/office/drawing/2014/main" id="{580C8C4B-9E82-4C73-8626-DFA0FEFDBD00}"/>
                  </a:ext>
                </a:extLst>
              </p:cNvPr>
              <p:cNvSpPr txBox="1"/>
              <p:nvPr/>
            </p:nvSpPr>
            <p:spPr>
              <a:xfrm>
                <a:off x="4755826" y="1832337"/>
                <a:ext cx="1348028" cy="707886"/>
              </a:xfrm>
              <a:prstGeom prst="rect">
                <a:avLst/>
              </a:prstGeom>
              <a:noFill/>
            </p:spPr>
            <p:txBody>
              <a:bodyPr wrap="square" rtlCol="0">
                <a:spAutoFit/>
              </a:bodyPr>
              <a:lstStyle/>
              <a:p>
                <a:r>
                  <a:rPr lang="en-US" altLang="zh-CN" sz="4000" dirty="0">
                    <a:solidFill>
                      <a:srgbClr val="CC0000"/>
                    </a:solidFill>
                  </a:rPr>
                  <a:t>2.</a:t>
                </a:r>
                <a:endParaRPr lang="zh-CN" altLang="en-US" sz="4000" dirty="0">
                  <a:solidFill>
                    <a:srgbClr val="CC0000"/>
                  </a:solidFill>
                </a:endParaRPr>
              </a:p>
            </p:txBody>
          </p:sp>
          <p:sp>
            <p:nvSpPr>
              <p:cNvPr id="17" name="文本框 16">
                <a:extLst>
                  <a:ext uri="{FF2B5EF4-FFF2-40B4-BE49-F238E27FC236}">
                    <a16:creationId xmlns:a16="http://schemas.microsoft.com/office/drawing/2014/main" id="{A45E9F56-6C1F-4143-8BA3-7C40455458A1}"/>
                  </a:ext>
                </a:extLst>
              </p:cNvPr>
              <p:cNvSpPr txBox="1"/>
              <p:nvPr/>
            </p:nvSpPr>
            <p:spPr>
              <a:xfrm>
                <a:off x="5349708" y="1893893"/>
                <a:ext cx="7473664" cy="584775"/>
              </a:xfrm>
              <a:prstGeom prst="rect">
                <a:avLst/>
              </a:prstGeom>
              <a:noFill/>
            </p:spPr>
            <p:txBody>
              <a:bodyPr wrap="square" rtlCol="0">
                <a:spAutoFit/>
              </a:bodyPr>
              <a:lstStyle/>
              <a:p>
                <a:r>
                  <a:rPr lang="en-US" altLang="zh-CN" sz="3200" dirty="0">
                    <a:latin typeface="+mj-ea"/>
                    <a:ea typeface="+mj-ea"/>
                  </a:rPr>
                  <a:t>Non-Autoregressive Text Generation</a:t>
                </a:r>
                <a:endParaRPr lang="zh-CN" altLang="en-US" sz="3200" dirty="0">
                  <a:latin typeface="+mj-ea"/>
                  <a:ea typeface="+mj-ea"/>
                </a:endParaRPr>
              </a:p>
            </p:txBody>
          </p:sp>
          <p:cxnSp>
            <p:nvCxnSpPr>
              <p:cNvPr id="18" name="直接连接符 17">
                <a:extLst>
                  <a:ext uri="{FF2B5EF4-FFF2-40B4-BE49-F238E27FC236}">
                    <a16:creationId xmlns:a16="http://schemas.microsoft.com/office/drawing/2014/main" id="{165C1061-CDED-4AC6-93E6-E244D1664695}"/>
                  </a:ext>
                </a:extLst>
              </p:cNvPr>
              <p:cNvCxnSpPr>
                <a:cxnSpLocks/>
              </p:cNvCxnSpPr>
              <p:nvPr/>
            </p:nvCxnSpPr>
            <p:spPr>
              <a:xfrm>
                <a:off x="5349708" y="2509446"/>
                <a:ext cx="7473664" cy="0"/>
              </a:xfrm>
              <a:prstGeom prst="line">
                <a:avLst/>
              </a:prstGeom>
              <a:ln w="28575">
                <a:solidFill>
                  <a:srgbClr val="CBCCCE"/>
                </a:solidFill>
              </a:ln>
            </p:spPr>
            <p:style>
              <a:lnRef idx="1">
                <a:schemeClr val="accent1"/>
              </a:lnRef>
              <a:fillRef idx="0">
                <a:schemeClr val="accent1"/>
              </a:fillRef>
              <a:effectRef idx="0">
                <a:schemeClr val="accent1"/>
              </a:effectRef>
              <a:fontRef idx="minor">
                <a:schemeClr val="tx1"/>
              </a:fontRef>
            </p:style>
          </p:cxnSp>
        </p:grpSp>
      </p:grpSp>
      <p:pic>
        <p:nvPicPr>
          <p:cNvPr id="27" name="图片 26">
            <a:extLst>
              <a:ext uri="{FF2B5EF4-FFF2-40B4-BE49-F238E27FC236}">
                <a16:creationId xmlns:a16="http://schemas.microsoft.com/office/drawing/2014/main" id="{AB34262F-EEB0-44EA-B016-747429F4EA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48947" y="189950"/>
            <a:ext cx="2125699" cy="514818"/>
          </a:xfrm>
          <a:prstGeom prst="rect">
            <a:avLst/>
          </a:prstGeom>
        </p:spPr>
      </p:pic>
    </p:spTree>
    <p:extLst>
      <p:ext uri="{BB962C8B-B14F-4D97-AF65-F5344CB8AC3E}">
        <p14:creationId xmlns:p14="http://schemas.microsoft.com/office/powerpoint/2010/main" val="298353351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5BFA2E73-31B1-753B-DABD-015C046374CE}"/>
              </a:ext>
            </a:extLst>
          </p:cNvPr>
          <p:cNvSpPr txBox="1"/>
          <p:nvPr/>
        </p:nvSpPr>
        <p:spPr>
          <a:xfrm>
            <a:off x="562707" y="646490"/>
            <a:ext cx="10054493" cy="523220"/>
          </a:xfrm>
          <a:prstGeom prst="rect">
            <a:avLst/>
          </a:prstGeom>
          <a:noFill/>
        </p:spPr>
        <p:txBody>
          <a:bodyPr wrap="square" rtlCol="0">
            <a:spAutoFit/>
          </a:bodyPr>
          <a:lstStyle/>
          <a:p>
            <a:pPr marL="0" lvl="1"/>
            <a:r>
              <a:rPr lang="en-US" altLang="zh-CN" sz="2800" b="1" dirty="0">
                <a:latin typeface="微软雅黑" panose="020B0503020204020204" pitchFamily="34" charset="-122"/>
                <a:ea typeface="微软雅黑" panose="020B0503020204020204" pitchFamily="34" charset="-122"/>
              </a:rPr>
              <a:t>Non-Autoregressive Text Generation – </a:t>
            </a:r>
            <a:r>
              <a:rPr lang="zh-CN" altLang="en-US" sz="2800" b="1" dirty="0">
                <a:latin typeface="微软雅黑" panose="020B0503020204020204" pitchFamily="34" charset="-122"/>
                <a:ea typeface="微软雅黑" panose="020B0503020204020204" pitchFamily="34" charset="-122"/>
              </a:rPr>
              <a:t>解决方案</a:t>
            </a:r>
          </a:p>
        </p:txBody>
      </p:sp>
      <p:cxnSp>
        <p:nvCxnSpPr>
          <p:cNvPr id="6" name="直接连接符 5">
            <a:extLst>
              <a:ext uri="{FF2B5EF4-FFF2-40B4-BE49-F238E27FC236}">
                <a16:creationId xmlns:a16="http://schemas.microsoft.com/office/drawing/2014/main" id="{558F6BB5-5D22-901B-4C56-72BC6686A90C}"/>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F6BF07BD-7D4E-729C-532A-38BAAAB4D787}"/>
              </a:ext>
            </a:extLst>
          </p:cNvPr>
          <p:cNvGrpSpPr/>
          <p:nvPr/>
        </p:nvGrpSpPr>
        <p:grpSpPr>
          <a:xfrm>
            <a:off x="958708" y="1342407"/>
            <a:ext cx="6080721" cy="461665"/>
            <a:chOff x="1992923" y="1609795"/>
            <a:chExt cx="6080721" cy="461665"/>
          </a:xfrm>
        </p:grpSpPr>
        <p:sp>
          <p:nvSpPr>
            <p:cNvPr id="18" name="矩形 17">
              <a:extLst>
                <a:ext uri="{FF2B5EF4-FFF2-40B4-BE49-F238E27FC236}">
                  <a16:creationId xmlns:a16="http://schemas.microsoft.com/office/drawing/2014/main" id="{8BC6B7F7-645B-3EB7-8539-DDBA5AC53F00}"/>
                </a:ext>
              </a:extLst>
            </p:cNvPr>
            <p:cNvSpPr/>
            <p:nvPr/>
          </p:nvSpPr>
          <p:spPr>
            <a:xfrm>
              <a:off x="1992923" y="1840628"/>
              <a:ext cx="72000" cy="7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ea"/>
                <a:ea typeface="+mj-ea"/>
              </a:endParaRPr>
            </a:p>
          </p:txBody>
        </p:sp>
        <p:sp>
          <p:nvSpPr>
            <p:cNvPr id="19" name="文本框 18">
              <a:extLst>
                <a:ext uri="{FF2B5EF4-FFF2-40B4-BE49-F238E27FC236}">
                  <a16:creationId xmlns:a16="http://schemas.microsoft.com/office/drawing/2014/main" id="{D621A150-14ED-EC10-A6F8-D42BBEB1F54D}"/>
                </a:ext>
              </a:extLst>
            </p:cNvPr>
            <p:cNvSpPr txBox="1"/>
            <p:nvPr/>
          </p:nvSpPr>
          <p:spPr>
            <a:xfrm>
              <a:off x="2178882" y="1609795"/>
              <a:ext cx="5894762" cy="461665"/>
            </a:xfrm>
            <a:prstGeom prst="rect">
              <a:avLst/>
            </a:prstGeom>
            <a:noFill/>
          </p:spPr>
          <p:txBody>
            <a:bodyPr wrap="square" rtlCol="0">
              <a:spAutoFit/>
            </a:bodyPr>
            <a:lstStyle/>
            <a:p>
              <a:r>
                <a:rPr lang="zh-CN" altLang="en-US" sz="2400" b="1" dirty="0">
                  <a:latin typeface="+mj-ea"/>
                  <a:ea typeface="+mj-ea"/>
                </a:rPr>
                <a:t>损失函数</a:t>
              </a:r>
            </a:p>
          </p:txBody>
        </p:sp>
      </p:grpSp>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A01FA827-CE9A-F1C5-A2B0-383A8E50DBA6}"/>
                  </a:ext>
                </a:extLst>
              </p:cNvPr>
              <p:cNvSpPr txBox="1"/>
              <p:nvPr/>
            </p:nvSpPr>
            <p:spPr>
              <a:xfrm>
                <a:off x="1144666" y="1868735"/>
                <a:ext cx="10423219" cy="5403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rPr>
                  <a:t>NAG</a:t>
                </a:r>
                <a:r>
                  <a:rPr lang="zh-CN" altLang="en-US" sz="2200" dirty="0">
                    <a:latin typeface="微软雅黑" panose="020B0503020204020204" pitchFamily="34" charset="-122"/>
                    <a:ea typeface="微软雅黑" panose="020B0503020204020204" pitchFamily="34" charset="-122"/>
                  </a:rPr>
                  <a:t>存在生成重复词的问题，为此对窗户长度</a:t>
                </a:r>
                <a14:m>
                  <m:oMath xmlns:m="http://schemas.openxmlformats.org/officeDocument/2006/math">
                    <m:r>
                      <a:rPr lang="en-US" altLang="zh-CN" sz="2200" b="0" i="1" smtClean="0">
                        <a:latin typeface="Cambria Math" panose="02040503050406030204" pitchFamily="18" charset="0"/>
                        <a:ea typeface="微软雅黑" panose="020B0503020204020204" pitchFamily="34" charset="-122"/>
                      </a:rPr>
                      <m:t>𝑐</m:t>
                    </m:r>
                  </m:oMath>
                </a14:m>
                <a:r>
                  <a:rPr lang="zh-CN" altLang="en-US" sz="2200" dirty="0">
                    <a:latin typeface="微软雅黑" panose="020B0503020204020204" pitchFamily="34" charset="-122"/>
                    <a:ea typeface="微软雅黑" panose="020B0503020204020204" pitchFamily="34" charset="-122"/>
                  </a:rPr>
                  <a:t>内重复出现的单词施加惩罚</a:t>
                </a:r>
                <a:endParaRPr lang="en-US" altLang="zh-CN" sz="2200" dirty="0">
                  <a:latin typeface="微软雅黑" panose="020B0503020204020204" pitchFamily="34" charset="-122"/>
                  <a:ea typeface="微软雅黑" panose="020B0503020204020204" pitchFamily="34" charset="-122"/>
                </a:endParaRPr>
              </a:p>
            </p:txBody>
          </p:sp>
        </mc:Choice>
        <mc:Fallback>
          <p:sp>
            <p:nvSpPr>
              <p:cNvPr id="12" name="文本框 11">
                <a:extLst>
                  <a:ext uri="{FF2B5EF4-FFF2-40B4-BE49-F238E27FC236}">
                    <a16:creationId xmlns:a16="http://schemas.microsoft.com/office/drawing/2014/main" id="{A01FA827-CE9A-F1C5-A2B0-383A8E50DBA6}"/>
                  </a:ext>
                </a:extLst>
              </p:cNvPr>
              <p:cNvSpPr txBox="1">
                <a:spLocks noRot="1" noChangeAspect="1" noMove="1" noResize="1" noEditPoints="1" noAdjustHandles="1" noChangeArrowheads="1" noChangeShapeType="1" noTextEdit="1"/>
              </p:cNvSpPr>
              <p:nvPr/>
            </p:nvSpPr>
            <p:spPr>
              <a:xfrm>
                <a:off x="1144666" y="1868735"/>
                <a:ext cx="10423219" cy="540341"/>
              </a:xfrm>
              <a:prstGeom prst="rect">
                <a:avLst/>
              </a:prstGeom>
              <a:blipFill>
                <a:blip r:embed="rId3"/>
                <a:stretch>
                  <a:fillRect l="-702" b="-22727"/>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EC4373D5-78D7-5FDB-B4CA-5E0C6B594EE5}"/>
              </a:ext>
            </a:extLst>
          </p:cNvPr>
          <p:cNvPicPr>
            <a:picLocks noChangeAspect="1"/>
          </p:cNvPicPr>
          <p:nvPr/>
        </p:nvPicPr>
        <p:blipFill>
          <a:blip r:embed="rId4"/>
          <a:stretch>
            <a:fillRect/>
          </a:stretch>
        </p:blipFill>
        <p:spPr>
          <a:xfrm>
            <a:off x="3248588" y="2944614"/>
            <a:ext cx="5694825" cy="1992959"/>
          </a:xfrm>
          <a:prstGeom prst="rect">
            <a:avLst/>
          </a:prstGeom>
        </p:spPr>
      </p:pic>
      <p:sp>
        <p:nvSpPr>
          <p:cNvPr id="22" name="文本框 21">
            <a:extLst>
              <a:ext uri="{FF2B5EF4-FFF2-40B4-BE49-F238E27FC236}">
                <a16:creationId xmlns:a16="http://schemas.microsoft.com/office/drawing/2014/main" id="{3DC50F01-CC87-A99C-2380-42E915586F2A}"/>
              </a:ext>
            </a:extLst>
          </p:cNvPr>
          <p:cNvSpPr txBox="1"/>
          <p:nvPr/>
        </p:nvSpPr>
        <p:spPr>
          <a:xfrm>
            <a:off x="1144667" y="4713535"/>
            <a:ext cx="8113486" cy="5403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汇总</a:t>
            </a:r>
            <a:endParaRPr lang="en-US" altLang="zh-CN" sz="2200" dirty="0">
              <a:latin typeface="微软雅黑" panose="020B0503020204020204" pitchFamily="34" charset="-122"/>
              <a:ea typeface="微软雅黑" panose="020B0503020204020204" pitchFamily="34" charset="-122"/>
            </a:endParaRPr>
          </a:p>
        </p:txBody>
      </p:sp>
      <p:pic>
        <p:nvPicPr>
          <p:cNvPr id="13" name="图片 12">
            <a:extLst>
              <a:ext uri="{FF2B5EF4-FFF2-40B4-BE49-F238E27FC236}">
                <a16:creationId xmlns:a16="http://schemas.microsoft.com/office/drawing/2014/main" id="{0CEA4CDA-7377-3F38-7214-F714994CAFBD}"/>
              </a:ext>
            </a:extLst>
          </p:cNvPr>
          <p:cNvPicPr>
            <a:picLocks noChangeAspect="1"/>
          </p:cNvPicPr>
          <p:nvPr/>
        </p:nvPicPr>
        <p:blipFill>
          <a:blip r:embed="rId5"/>
          <a:stretch>
            <a:fillRect/>
          </a:stretch>
        </p:blipFill>
        <p:spPr>
          <a:xfrm>
            <a:off x="4693301" y="5454915"/>
            <a:ext cx="2805398" cy="517182"/>
          </a:xfrm>
          <a:prstGeom prst="rect">
            <a:avLst/>
          </a:prstGeom>
        </p:spPr>
      </p:pic>
    </p:spTree>
    <p:extLst>
      <p:ext uri="{BB962C8B-B14F-4D97-AF65-F5344CB8AC3E}">
        <p14:creationId xmlns:p14="http://schemas.microsoft.com/office/powerpoint/2010/main" val="436736966"/>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8331283-48E0-C3F5-32CC-8C9FF3396132}"/>
              </a:ext>
            </a:extLst>
          </p:cNvPr>
          <p:cNvPicPr>
            <a:picLocks noChangeAspect="1"/>
          </p:cNvPicPr>
          <p:nvPr/>
        </p:nvPicPr>
        <p:blipFill>
          <a:blip r:embed="rId3"/>
          <a:stretch>
            <a:fillRect/>
          </a:stretch>
        </p:blipFill>
        <p:spPr>
          <a:xfrm>
            <a:off x="139257" y="145143"/>
            <a:ext cx="6059117" cy="6450793"/>
          </a:xfrm>
          <a:prstGeom prst="rect">
            <a:avLst/>
          </a:prstGeom>
        </p:spPr>
      </p:pic>
      <p:grpSp>
        <p:nvGrpSpPr>
          <p:cNvPr id="15" name="组合 14">
            <a:extLst>
              <a:ext uri="{FF2B5EF4-FFF2-40B4-BE49-F238E27FC236}">
                <a16:creationId xmlns:a16="http://schemas.microsoft.com/office/drawing/2014/main" id="{85F2C727-B01A-4507-4A3F-8EB3011FAFC9}"/>
              </a:ext>
            </a:extLst>
          </p:cNvPr>
          <p:cNvGrpSpPr/>
          <p:nvPr/>
        </p:nvGrpSpPr>
        <p:grpSpPr>
          <a:xfrm>
            <a:off x="6198374" y="616690"/>
            <a:ext cx="4267006" cy="461665"/>
            <a:chOff x="1992923" y="1609795"/>
            <a:chExt cx="4267006" cy="461665"/>
          </a:xfrm>
        </p:grpSpPr>
        <p:sp>
          <p:nvSpPr>
            <p:cNvPr id="16" name="矩形 15">
              <a:extLst>
                <a:ext uri="{FF2B5EF4-FFF2-40B4-BE49-F238E27FC236}">
                  <a16:creationId xmlns:a16="http://schemas.microsoft.com/office/drawing/2014/main" id="{B5E4DC17-03B3-F46E-4DF7-3668925AB7F0}"/>
                </a:ext>
              </a:extLst>
            </p:cNvPr>
            <p:cNvSpPr/>
            <p:nvPr/>
          </p:nvSpPr>
          <p:spPr>
            <a:xfrm>
              <a:off x="1992923" y="1840628"/>
              <a:ext cx="72000" cy="7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ea"/>
                <a:ea typeface="+mj-ea"/>
              </a:endParaRPr>
            </a:p>
          </p:txBody>
        </p:sp>
        <p:sp>
          <p:nvSpPr>
            <p:cNvPr id="20" name="文本框 19">
              <a:extLst>
                <a:ext uri="{FF2B5EF4-FFF2-40B4-BE49-F238E27FC236}">
                  <a16:creationId xmlns:a16="http://schemas.microsoft.com/office/drawing/2014/main" id="{1CD837A3-23D5-D70E-D6BC-95202EF380FB}"/>
                </a:ext>
              </a:extLst>
            </p:cNvPr>
            <p:cNvSpPr txBox="1"/>
            <p:nvPr/>
          </p:nvSpPr>
          <p:spPr>
            <a:xfrm>
              <a:off x="2178882" y="1609795"/>
              <a:ext cx="4081047" cy="461665"/>
            </a:xfrm>
            <a:prstGeom prst="rect">
              <a:avLst/>
            </a:prstGeom>
            <a:noFill/>
          </p:spPr>
          <p:txBody>
            <a:bodyPr wrap="square" rtlCol="0">
              <a:spAutoFit/>
            </a:bodyPr>
            <a:lstStyle/>
            <a:p>
              <a:r>
                <a:rPr lang="en-US" altLang="zh-CN" sz="2400" b="1" dirty="0">
                  <a:latin typeface="+mj-ea"/>
                  <a:ea typeface="+mj-ea"/>
                </a:rPr>
                <a:t>Text Summarization</a:t>
              </a:r>
              <a:r>
                <a:rPr lang="zh-CN" altLang="en-US" sz="2400" b="1" dirty="0">
                  <a:latin typeface="+mj-ea"/>
                  <a:ea typeface="+mj-ea"/>
                </a:rPr>
                <a:t>任务</a:t>
              </a:r>
            </a:p>
          </p:txBody>
        </p:sp>
      </p:grpSp>
      <p:sp>
        <p:nvSpPr>
          <p:cNvPr id="21" name="文本框 20">
            <a:extLst>
              <a:ext uri="{FF2B5EF4-FFF2-40B4-BE49-F238E27FC236}">
                <a16:creationId xmlns:a16="http://schemas.microsoft.com/office/drawing/2014/main" id="{839992EB-D0BA-A4DF-BB39-297CD3C7C637}"/>
              </a:ext>
            </a:extLst>
          </p:cNvPr>
          <p:cNvSpPr txBox="1"/>
          <p:nvPr/>
        </p:nvSpPr>
        <p:spPr>
          <a:xfrm>
            <a:off x="6234374" y="1240394"/>
            <a:ext cx="5998323" cy="5403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评测指标：</a:t>
            </a:r>
            <a:r>
              <a:rPr lang="en-US" altLang="zh-CN" sz="2200" dirty="0">
                <a:latin typeface="微软雅黑" panose="020B0503020204020204" pitchFamily="34" charset="-122"/>
                <a:ea typeface="微软雅黑" panose="020B0503020204020204" pitchFamily="34" charset="-122"/>
              </a:rPr>
              <a:t>Rouge-1</a:t>
            </a:r>
            <a:r>
              <a:rPr lang="zh-CN" altLang="en-US" sz="2200" dirty="0">
                <a:latin typeface="微软雅黑" panose="020B0503020204020204" pitchFamily="34" charset="-122"/>
                <a:ea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rPr>
              <a:t>Rouge-2</a:t>
            </a:r>
            <a:r>
              <a:rPr lang="zh-CN" altLang="en-US" sz="2200" dirty="0">
                <a:latin typeface="微软雅黑" panose="020B0503020204020204" pitchFamily="34" charset="-122"/>
                <a:ea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rPr>
              <a:t>Rouge-L</a:t>
            </a:r>
          </a:p>
        </p:txBody>
      </p:sp>
      <p:sp>
        <p:nvSpPr>
          <p:cNvPr id="23" name="文本框 22">
            <a:extLst>
              <a:ext uri="{FF2B5EF4-FFF2-40B4-BE49-F238E27FC236}">
                <a16:creationId xmlns:a16="http://schemas.microsoft.com/office/drawing/2014/main" id="{31B2829A-D8BE-0FB3-098B-B8878F7B7211}"/>
              </a:ext>
            </a:extLst>
          </p:cNvPr>
          <p:cNvSpPr txBox="1"/>
          <p:nvPr/>
        </p:nvSpPr>
        <p:spPr>
          <a:xfrm>
            <a:off x="6234374" y="1780735"/>
            <a:ext cx="5998323" cy="20638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rPr>
              <a:t>LPD-k:</a:t>
            </a:r>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Length-Parallel decoding strategy</a:t>
            </a:r>
            <a:r>
              <a:rPr lang="zh-CN" altLang="en-US" sz="2200" dirty="0">
                <a:latin typeface="微软雅黑" panose="020B0503020204020204" pitchFamily="34" charset="-122"/>
                <a:ea typeface="微软雅黑" panose="020B0503020204020204" pitchFamily="34" charset="-122"/>
              </a:rPr>
              <a:t>。同时生成</a:t>
            </a:r>
            <a:r>
              <a:rPr lang="en-US" altLang="zh-CN" sz="2200" dirty="0">
                <a:latin typeface="微软雅黑" panose="020B0503020204020204" pitchFamily="34" charset="-122"/>
                <a:ea typeface="微软雅黑" panose="020B0503020204020204" pitchFamily="34" charset="-122"/>
              </a:rPr>
              <a:t>top-k</a:t>
            </a:r>
            <a:r>
              <a:rPr lang="zh-CN" altLang="en-US" sz="2200" dirty="0">
                <a:latin typeface="微软雅黑" panose="020B0503020204020204" pitchFamily="34" charset="-122"/>
                <a:ea typeface="微软雅黑" panose="020B0503020204020204" pitchFamily="34" charset="-122"/>
              </a:rPr>
              <a:t>个长度的候选输出，然后用</a:t>
            </a:r>
            <a:r>
              <a:rPr lang="en-US" altLang="zh-CN" sz="2200" dirty="0">
                <a:latin typeface="微软雅黑" panose="020B0503020204020204" pitchFamily="34" charset="-122"/>
                <a:ea typeface="微软雅黑" panose="020B0503020204020204" pitchFamily="34" charset="-122"/>
              </a:rPr>
              <a:t>Transformer</a:t>
            </a:r>
            <a:r>
              <a:rPr lang="zh-CN" altLang="en-US" sz="2200" dirty="0">
                <a:latin typeface="微软雅黑" panose="020B0503020204020204" pitchFamily="34" charset="-122"/>
                <a:ea typeface="微软雅黑" panose="020B0503020204020204" pitchFamily="34" charset="-122"/>
              </a:rPr>
              <a:t>模型重排序取最好的例子进行术后从</a:t>
            </a:r>
            <a:endParaRPr lang="en-US" altLang="zh-CN" sz="2200"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BC264FA0-D2B2-8E23-AA30-BB9E44701E6E}"/>
              </a:ext>
            </a:extLst>
          </p:cNvPr>
          <p:cNvSpPr txBox="1"/>
          <p:nvPr/>
        </p:nvSpPr>
        <p:spPr>
          <a:xfrm>
            <a:off x="6234374" y="3817581"/>
            <a:ext cx="5377340" cy="5403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超参数</a:t>
            </a:r>
            <a:endParaRPr lang="en-US" altLang="zh-CN" sz="22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5" name="文本框 24">
                <a:extLst>
                  <a:ext uri="{FF2B5EF4-FFF2-40B4-BE49-F238E27FC236}">
                    <a16:creationId xmlns:a16="http://schemas.microsoft.com/office/drawing/2014/main" id="{39210938-CFA9-DF8E-9271-4B5D125DFD87}"/>
                  </a:ext>
                </a:extLst>
              </p:cNvPr>
              <p:cNvSpPr txBox="1"/>
              <p:nvPr/>
            </p:nvSpPr>
            <p:spPr>
              <a:xfrm>
                <a:off x="6675403" y="4342605"/>
                <a:ext cx="5377340" cy="1107996"/>
              </a:xfrm>
              <a:prstGeom prst="rect">
                <a:avLst/>
              </a:prstGeom>
              <a:noFill/>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sz="2200" b="0" i="1" smtClean="0">
                          <a:latin typeface="Cambria Math" panose="02040503050406030204" pitchFamily="18" charset="0"/>
                          <a:ea typeface="微软雅黑" panose="020B0503020204020204" pitchFamily="34" charset="-122"/>
                        </a:rPr>
                        <m:t>𝑐</m:t>
                      </m:r>
                      <m:r>
                        <a:rPr lang="en-US" altLang="zh-CN" sz="2200" b="0" i="1" smtClean="0">
                          <a:latin typeface="Cambria Math" panose="02040503050406030204" pitchFamily="18" charset="0"/>
                          <a:ea typeface="微软雅黑" panose="020B0503020204020204" pitchFamily="34" charset="-122"/>
                        </a:rPr>
                        <m:t>=3</m:t>
                      </m:r>
                    </m:oMath>
                  </m:oMathPara>
                </a14:m>
                <a:endParaRPr lang="en-US" altLang="zh-CN" sz="2200" b="0" dirty="0">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sz="2200" b="0" i="1" smtClean="0">
                          <a:latin typeface="Cambria Math" panose="02040503050406030204" pitchFamily="18" charset="0"/>
                          <a:ea typeface="微软雅黑" panose="020B0503020204020204" pitchFamily="34" charset="-122"/>
                        </a:rPr>
                        <m:t>𝜆</m:t>
                      </m:r>
                      <m:r>
                        <a:rPr lang="en-US" altLang="zh-CN" sz="2200" b="0" i="1" smtClean="0">
                          <a:latin typeface="Cambria Math" panose="02040503050406030204" pitchFamily="18" charset="0"/>
                          <a:ea typeface="微软雅黑" panose="020B0503020204020204" pitchFamily="34" charset="-122"/>
                        </a:rPr>
                        <m:t>=1.0</m:t>
                      </m:r>
                    </m:oMath>
                  </m:oMathPara>
                </a14:m>
                <a:endParaRPr lang="en-US" altLang="zh-CN" sz="2200" dirty="0">
                  <a:latin typeface="微软雅黑" panose="020B0503020204020204" pitchFamily="34" charset="-122"/>
                  <a:ea typeface="微软雅黑" panose="020B0503020204020204" pitchFamily="34" charset="-122"/>
                </a:endParaRPr>
              </a:p>
            </p:txBody>
          </p:sp>
        </mc:Choice>
        <mc:Fallback>
          <p:sp>
            <p:nvSpPr>
              <p:cNvPr id="25" name="文本框 24">
                <a:extLst>
                  <a:ext uri="{FF2B5EF4-FFF2-40B4-BE49-F238E27FC236}">
                    <a16:creationId xmlns:a16="http://schemas.microsoft.com/office/drawing/2014/main" id="{39210938-CFA9-DF8E-9271-4B5D125DFD87}"/>
                  </a:ext>
                </a:extLst>
              </p:cNvPr>
              <p:cNvSpPr txBox="1">
                <a:spLocks noRot="1" noChangeAspect="1" noMove="1" noResize="1" noEditPoints="1" noAdjustHandles="1" noChangeArrowheads="1" noChangeShapeType="1" noTextEdit="1"/>
              </p:cNvSpPr>
              <p:nvPr/>
            </p:nvSpPr>
            <p:spPr>
              <a:xfrm>
                <a:off x="6675403" y="4342605"/>
                <a:ext cx="5377340" cy="1107996"/>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78854571"/>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85F2C727-B01A-4507-4A3F-8EB3011FAFC9}"/>
              </a:ext>
            </a:extLst>
          </p:cNvPr>
          <p:cNvGrpSpPr/>
          <p:nvPr/>
        </p:nvGrpSpPr>
        <p:grpSpPr>
          <a:xfrm>
            <a:off x="6403780" y="616690"/>
            <a:ext cx="4953330" cy="461665"/>
            <a:chOff x="1992923" y="1609795"/>
            <a:chExt cx="4953330" cy="461665"/>
          </a:xfrm>
        </p:grpSpPr>
        <p:sp>
          <p:nvSpPr>
            <p:cNvPr id="16" name="矩形 15">
              <a:extLst>
                <a:ext uri="{FF2B5EF4-FFF2-40B4-BE49-F238E27FC236}">
                  <a16:creationId xmlns:a16="http://schemas.microsoft.com/office/drawing/2014/main" id="{B5E4DC17-03B3-F46E-4DF7-3668925AB7F0}"/>
                </a:ext>
              </a:extLst>
            </p:cNvPr>
            <p:cNvSpPr/>
            <p:nvPr/>
          </p:nvSpPr>
          <p:spPr>
            <a:xfrm>
              <a:off x="1992923" y="1840628"/>
              <a:ext cx="72000" cy="7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ea"/>
                <a:ea typeface="+mj-ea"/>
              </a:endParaRPr>
            </a:p>
          </p:txBody>
        </p:sp>
        <p:sp>
          <p:nvSpPr>
            <p:cNvPr id="20" name="文本框 19">
              <a:extLst>
                <a:ext uri="{FF2B5EF4-FFF2-40B4-BE49-F238E27FC236}">
                  <a16:creationId xmlns:a16="http://schemas.microsoft.com/office/drawing/2014/main" id="{1CD837A3-23D5-D70E-D6BC-95202EF380FB}"/>
                </a:ext>
              </a:extLst>
            </p:cNvPr>
            <p:cNvSpPr txBox="1"/>
            <p:nvPr/>
          </p:nvSpPr>
          <p:spPr>
            <a:xfrm>
              <a:off x="2178882" y="1609795"/>
              <a:ext cx="4767371" cy="461665"/>
            </a:xfrm>
            <a:prstGeom prst="rect">
              <a:avLst/>
            </a:prstGeom>
            <a:noFill/>
          </p:spPr>
          <p:txBody>
            <a:bodyPr wrap="square" rtlCol="0">
              <a:spAutoFit/>
            </a:bodyPr>
            <a:lstStyle/>
            <a:p>
              <a:r>
                <a:rPr lang="en-US" altLang="zh-CN" sz="2400" b="1" dirty="0">
                  <a:latin typeface="+mj-ea"/>
                  <a:ea typeface="+mj-ea"/>
                </a:rPr>
                <a:t>Sentence Compression</a:t>
              </a:r>
              <a:r>
                <a:rPr lang="zh-CN" altLang="en-US" sz="2400" b="1" dirty="0">
                  <a:latin typeface="+mj-ea"/>
                  <a:ea typeface="+mj-ea"/>
                </a:rPr>
                <a:t>任务</a:t>
              </a:r>
            </a:p>
          </p:txBody>
        </p:sp>
      </p:grpSp>
      <p:sp>
        <p:nvSpPr>
          <p:cNvPr id="21" name="文本框 20">
            <a:extLst>
              <a:ext uri="{FF2B5EF4-FFF2-40B4-BE49-F238E27FC236}">
                <a16:creationId xmlns:a16="http://schemas.microsoft.com/office/drawing/2014/main" id="{839992EB-D0BA-A4DF-BB39-297CD3C7C637}"/>
              </a:ext>
            </a:extLst>
          </p:cNvPr>
          <p:cNvSpPr txBox="1"/>
          <p:nvPr/>
        </p:nvSpPr>
        <p:spPr>
          <a:xfrm>
            <a:off x="6589740" y="988602"/>
            <a:ext cx="4970432" cy="5403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通过删除冗余词来减少句子长度</a:t>
            </a:r>
            <a:endParaRPr lang="en-US" altLang="zh-CN" sz="22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2E127421-F8D4-544D-A7FE-57A766C11FFF}"/>
              </a:ext>
            </a:extLst>
          </p:cNvPr>
          <p:cNvPicPr>
            <a:picLocks noChangeAspect="1"/>
          </p:cNvPicPr>
          <p:nvPr/>
        </p:nvPicPr>
        <p:blipFill>
          <a:blip r:embed="rId3"/>
          <a:stretch>
            <a:fillRect/>
          </a:stretch>
        </p:blipFill>
        <p:spPr>
          <a:xfrm>
            <a:off x="-1" y="36443"/>
            <a:ext cx="6386678" cy="6785113"/>
          </a:xfrm>
          <a:prstGeom prst="rect">
            <a:avLst/>
          </a:prstGeom>
        </p:spPr>
      </p:pic>
      <p:sp>
        <p:nvSpPr>
          <p:cNvPr id="12" name="文本框 11">
            <a:extLst>
              <a:ext uri="{FF2B5EF4-FFF2-40B4-BE49-F238E27FC236}">
                <a16:creationId xmlns:a16="http://schemas.microsoft.com/office/drawing/2014/main" id="{708EA22C-9453-78F0-D408-EF1E3D6C5527}"/>
              </a:ext>
            </a:extLst>
          </p:cNvPr>
          <p:cNvSpPr txBox="1"/>
          <p:nvPr/>
        </p:nvSpPr>
        <p:spPr>
          <a:xfrm>
            <a:off x="6589740" y="1528943"/>
            <a:ext cx="4970432" cy="5403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rPr>
              <a:t>F1</a:t>
            </a:r>
            <a:r>
              <a:rPr lang="zh-CN" altLang="en-US" sz="2200" dirty="0">
                <a:latin typeface="微软雅黑" panose="020B0503020204020204" pitchFamily="34" charset="-122"/>
                <a:ea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rPr>
              <a:t>Token-kept-F1</a:t>
            </a:r>
          </a:p>
        </p:txBody>
      </p:sp>
    </p:spTree>
    <p:extLst>
      <p:ext uri="{BB962C8B-B14F-4D97-AF65-F5344CB8AC3E}">
        <p14:creationId xmlns:p14="http://schemas.microsoft.com/office/powerpoint/2010/main" val="3561350454"/>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23F48B1-3C68-7877-04A5-216EF84C1C7E}"/>
              </a:ext>
            </a:extLst>
          </p:cNvPr>
          <p:cNvPicPr>
            <a:picLocks noChangeAspect="1"/>
          </p:cNvPicPr>
          <p:nvPr/>
        </p:nvPicPr>
        <p:blipFill>
          <a:blip r:embed="rId3"/>
          <a:stretch>
            <a:fillRect/>
          </a:stretch>
        </p:blipFill>
        <p:spPr>
          <a:xfrm>
            <a:off x="0" y="166914"/>
            <a:ext cx="7106688" cy="6524172"/>
          </a:xfrm>
          <a:prstGeom prst="rect">
            <a:avLst/>
          </a:prstGeom>
        </p:spPr>
      </p:pic>
      <p:grpSp>
        <p:nvGrpSpPr>
          <p:cNvPr id="10" name="组合 9">
            <a:extLst>
              <a:ext uri="{FF2B5EF4-FFF2-40B4-BE49-F238E27FC236}">
                <a16:creationId xmlns:a16="http://schemas.microsoft.com/office/drawing/2014/main" id="{81D7CBA2-BF58-C901-9022-090AAAC2C31C}"/>
              </a:ext>
            </a:extLst>
          </p:cNvPr>
          <p:cNvGrpSpPr/>
          <p:nvPr/>
        </p:nvGrpSpPr>
        <p:grpSpPr>
          <a:xfrm>
            <a:off x="6977095" y="805375"/>
            <a:ext cx="4953330" cy="461665"/>
            <a:chOff x="1992923" y="1609795"/>
            <a:chExt cx="4953330" cy="461665"/>
          </a:xfrm>
        </p:grpSpPr>
        <p:sp>
          <p:nvSpPr>
            <p:cNvPr id="11" name="矩形 10">
              <a:extLst>
                <a:ext uri="{FF2B5EF4-FFF2-40B4-BE49-F238E27FC236}">
                  <a16:creationId xmlns:a16="http://schemas.microsoft.com/office/drawing/2014/main" id="{E3BAFAC7-023B-6F15-A1E7-B7F6CFBAC5C7}"/>
                </a:ext>
              </a:extLst>
            </p:cNvPr>
            <p:cNvSpPr/>
            <p:nvPr/>
          </p:nvSpPr>
          <p:spPr>
            <a:xfrm>
              <a:off x="1992923" y="1840628"/>
              <a:ext cx="72000" cy="7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ea"/>
                <a:ea typeface="+mj-ea"/>
              </a:endParaRPr>
            </a:p>
          </p:txBody>
        </p:sp>
        <p:sp>
          <p:nvSpPr>
            <p:cNvPr id="13" name="文本框 12">
              <a:extLst>
                <a:ext uri="{FF2B5EF4-FFF2-40B4-BE49-F238E27FC236}">
                  <a16:creationId xmlns:a16="http://schemas.microsoft.com/office/drawing/2014/main" id="{FB482BF8-0110-A1F3-6930-EE2EAFBB0C36}"/>
                </a:ext>
              </a:extLst>
            </p:cNvPr>
            <p:cNvSpPr txBox="1"/>
            <p:nvPr/>
          </p:nvSpPr>
          <p:spPr>
            <a:xfrm>
              <a:off x="2178882" y="1609795"/>
              <a:ext cx="4767371" cy="461665"/>
            </a:xfrm>
            <a:prstGeom prst="rect">
              <a:avLst/>
            </a:prstGeom>
            <a:noFill/>
          </p:spPr>
          <p:txBody>
            <a:bodyPr wrap="square" rtlCol="0">
              <a:spAutoFit/>
            </a:bodyPr>
            <a:lstStyle/>
            <a:p>
              <a:r>
                <a:rPr lang="en-US" altLang="zh-CN" sz="2400" b="1" dirty="0">
                  <a:latin typeface="+mj-ea"/>
                  <a:ea typeface="+mj-ea"/>
                </a:rPr>
                <a:t>Machine Translation</a:t>
              </a:r>
              <a:r>
                <a:rPr lang="zh-CN" altLang="en-US" sz="2400" b="1" dirty="0">
                  <a:latin typeface="+mj-ea"/>
                  <a:ea typeface="+mj-ea"/>
                </a:rPr>
                <a:t>任务</a:t>
              </a:r>
            </a:p>
          </p:txBody>
        </p:sp>
      </p:grpSp>
    </p:spTree>
    <p:extLst>
      <p:ext uri="{BB962C8B-B14F-4D97-AF65-F5344CB8AC3E}">
        <p14:creationId xmlns:p14="http://schemas.microsoft.com/office/powerpoint/2010/main" val="3567225307"/>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81D7CBA2-BF58-C901-9022-090AAAC2C31C}"/>
              </a:ext>
            </a:extLst>
          </p:cNvPr>
          <p:cNvGrpSpPr/>
          <p:nvPr/>
        </p:nvGrpSpPr>
        <p:grpSpPr>
          <a:xfrm>
            <a:off x="6207836" y="783604"/>
            <a:ext cx="4953330" cy="461665"/>
            <a:chOff x="1992923" y="1609795"/>
            <a:chExt cx="4953330" cy="461665"/>
          </a:xfrm>
        </p:grpSpPr>
        <p:sp>
          <p:nvSpPr>
            <p:cNvPr id="11" name="矩形 10">
              <a:extLst>
                <a:ext uri="{FF2B5EF4-FFF2-40B4-BE49-F238E27FC236}">
                  <a16:creationId xmlns:a16="http://schemas.microsoft.com/office/drawing/2014/main" id="{E3BAFAC7-023B-6F15-A1E7-B7F6CFBAC5C7}"/>
                </a:ext>
              </a:extLst>
            </p:cNvPr>
            <p:cNvSpPr/>
            <p:nvPr/>
          </p:nvSpPr>
          <p:spPr>
            <a:xfrm>
              <a:off x="1992923" y="1840628"/>
              <a:ext cx="72000" cy="7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ea"/>
                <a:ea typeface="+mj-ea"/>
              </a:endParaRPr>
            </a:p>
          </p:txBody>
        </p:sp>
        <p:sp>
          <p:nvSpPr>
            <p:cNvPr id="13" name="文本框 12">
              <a:extLst>
                <a:ext uri="{FF2B5EF4-FFF2-40B4-BE49-F238E27FC236}">
                  <a16:creationId xmlns:a16="http://schemas.microsoft.com/office/drawing/2014/main" id="{FB482BF8-0110-A1F3-6930-EE2EAFBB0C36}"/>
                </a:ext>
              </a:extLst>
            </p:cNvPr>
            <p:cNvSpPr txBox="1"/>
            <p:nvPr/>
          </p:nvSpPr>
          <p:spPr>
            <a:xfrm>
              <a:off x="2178882" y="1609795"/>
              <a:ext cx="4767371" cy="461665"/>
            </a:xfrm>
            <a:prstGeom prst="rect">
              <a:avLst/>
            </a:prstGeom>
            <a:noFill/>
          </p:spPr>
          <p:txBody>
            <a:bodyPr wrap="square" rtlCol="0">
              <a:spAutoFit/>
            </a:bodyPr>
            <a:lstStyle/>
            <a:p>
              <a:r>
                <a:rPr lang="en-US" altLang="zh-CN" sz="2400" b="1" dirty="0">
                  <a:latin typeface="+mj-ea"/>
                  <a:ea typeface="+mj-ea"/>
                </a:rPr>
                <a:t>Ablation Study</a:t>
              </a:r>
              <a:endParaRPr lang="zh-CN" altLang="en-US" sz="2400" b="1" dirty="0">
                <a:latin typeface="+mj-ea"/>
                <a:ea typeface="+mj-ea"/>
              </a:endParaRPr>
            </a:p>
          </p:txBody>
        </p:sp>
      </p:grpSp>
      <p:pic>
        <p:nvPicPr>
          <p:cNvPr id="3" name="图片 2">
            <a:extLst>
              <a:ext uri="{FF2B5EF4-FFF2-40B4-BE49-F238E27FC236}">
                <a16:creationId xmlns:a16="http://schemas.microsoft.com/office/drawing/2014/main" id="{BDC38DC4-5B6C-0505-1874-EDB681CE75D4}"/>
              </a:ext>
            </a:extLst>
          </p:cNvPr>
          <p:cNvPicPr>
            <a:picLocks noChangeAspect="1"/>
          </p:cNvPicPr>
          <p:nvPr/>
        </p:nvPicPr>
        <p:blipFill>
          <a:blip r:embed="rId3"/>
          <a:stretch>
            <a:fillRect/>
          </a:stretch>
        </p:blipFill>
        <p:spPr>
          <a:xfrm>
            <a:off x="1" y="673926"/>
            <a:ext cx="6096000" cy="2899530"/>
          </a:xfrm>
          <a:prstGeom prst="rect">
            <a:avLst/>
          </a:prstGeom>
        </p:spPr>
      </p:pic>
      <p:sp>
        <p:nvSpPr>
          <p:cNvPr id="8" name="文本框 7">
            <a:extLst>
              <a:ext uri="{FF2B5EF4-FFF2-40B4-BE49-F238E27FC236}">
                <a16:creationId xmlns:a16="http://schemas.microsoft.com/office/drawing/2014/main" id="{C1588F23-8259-ADBA-222E-7416C3D57EEF}"/>
              </a:ext>
            </a:extLst>
          </p:cNvPr>
          <p:cNvSpPr txBox="1"/>
          <p:nvPr/>
        </p:nvSpPr>
        <p:spPr>
          <a:xfrm>
            <a:off x="6393795" y="1245269"/>
            <a:ext cx="4970432" cy="5403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rPr>
              <a:t>BERT</a:t>
            </a:r>
            <a:r>
              <a:rPr lang="zh-CN" altLang="en-US" sz="2200" dirty="0">
                <a:latin typeface="微软雅黑" panose="020B0503020204020204" pitchFamily="34" charset="-122"/>
                <a:ea typeface="微软雅黑" panose="020B0503020204020204" pitchFamily="34" charset="-122"/>
              </a:rPr>
              <a:t>提供的知识非常重要</a:t>
            </a:r>
            <a:endParaRPr lang="en-US" altLang="zh-CN" sz="22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9A340785-64C4-DA88-A74F-98D3DB7C9C4C}"/>
              </a:ext>
            </a:extLst>
          </p:cNvPr>
          <p:cNvSpPr txBox="1"/>
          <p:nvPr/>
        </p:nvSpPr>
        <p:spPr>
          <a:xfrm>
            <a:off x="6393795" y="1853520"/>
            <a:ext cx="4970432" cy="155600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去掉</a:t>
            </a:r>
            <a:r>
              <a:rPr lang="en-US" altLang="zh-CN" sz="2200" dirty="0">
                <a:latin typeface="微软雅黑" panose="020B0503020204020204" pitchFamily="34" charset="-122"/>
                <a:ea typeface="微软雅黑" panose="020B0503020204020204" pitchFamily="34" charset="-122"/>
              </a:rPr>
              <a:t>CRF</a:t>
            </a:r>
            <a:r>
              <a:rPr lang="zh-CN" altLang="en-US" sz="2200" dirty="0">
                <a:latin typeface="微软雅黑" panose="020B0503020204020204" pitchFamily="34" charset="-122"/>
                <a:ea typeface="微软雅黑" panose="020B0503020204020204" pitchFamily="34" charset="-122"/>
              </a:rPr>
              <a:t>后，</a:t>
            </a:r>
            <a:r>
              <a:rPr lang="en-US" altLang="zh-CN" sz="2200" dirty="0">
                <a:latin typeface="微软雅黑" panose="020B0503020204020204" pitchFamily="34" charset="-122"/>
                <a:ea typeface="微软雅黑" panose="020B0503020204020204" pitchFamily="34" charset="-122"/>
              </a:rPr>
              <a:t>R-2</a:t>
            </a:r>
            <a:r>
              <a:rPr lang="zh-CN" altLang="en-US" sz="2200" dirty="0">
                <a:latin typeface="微软雅黑" panose="020B0503020204020204" pitchFamily="34" charset="-122"/>
                <a:ea typeface="微软雅黑" panose="020B0503020204020204" pitchFamily="34" charset="-122"/>
              </a:rPr>
              <a:t>下降幅度最大，表明</a:t>
            </a:r>
            <a:r>
              <a:rPr lang="en-US" altLang="zh-CN" sz="2200" dirty="0">
                <a:latin typeface="微软雅黑" panose="020B0503020204020204" pitchFamily="34" charset="-122"/>
                <a:ea typeface="微软雅黑" panose="020B0503020204020204" pitchFamily="34" charset="-122"/>
              </a:rPr>
              <a:t>bigram</a:t>
            </a:r>
            <a:r>
              <a:rPr lang="zh-CN" altLang="en-US" sz="2200" dirty="0">
                <a:latin typeface="微软雅黑" panose="020B0503020204020204" pitchFamily="34" charset="-122"/>
                <a:ea typeface="微软雅黑" panose="020B0503020204020204" pitchFamily="34" charset="-122"/>
              </a:rPr>
              <a:t>级别的依赖主要靠</a:t>
            </a:r>
            <a:r>
              <a:rPr lang="en-US" altLang="zh-CN" sz="2200" dirty="0">
                <a:latin typeface="微软雅黑" panose="020B0503020204020204" pitchFamily="34" charset="-122"/>
                <a:ea typeface="微软雅黑" panose="020B0503020204020204" pitchFamily="34" charset="-122"/>
              </a:rPr>
              <a:t>CRF</a:t>
            </a:r>
            <a:r>
              <a:rPr lang="zh-CN" altLang="en-US" sz="2200" dirty="0">
                <a:latin typeface="微软雅黑" panose="020B0503020204020204" pitchFamily="34" charset="-122"/>
                <a:ea typeface="微软雅黑" panose="020B0503020204020204" pitchFamily="34" charset="-122"/>
              </a:rPr>
              <a:t>学习得到</a:t>
            </a:r>
            <a:endParaRPr lang="en-US" altLang="zh-CN" sz="2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69738008"/>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0E03CB6-1964-986E-443F-B1FB96DC3003}"/>
              </a:ext>
            </a:extLst>
          </p:cNvPr>
          <p:cNvPicPr>
            <a:picLocks noChangeAspect="1"/>
          </p:cNvPicPr>
          <p:nvPr/>
        </p:nvPicPr>
        <p:blipFill>
          <a:blip r:embed="rId3"/>
          <a:stretch>
            <a:fillRect/>
          </a:stretch>
        </p:blipFill>
        <p:spPr>
          <a:xfrm>
            <a:off x="0" y="153660"/>
            <a:ext cx="5774406" cy="2073435"/>
          </a:xfrm>
          <a:prstGeom prst="rect">
            <a:avLst/>
          </a:prstGeom>
        </p:spPr>
      </p:pic>
      <p:grpSp>
        <p:nvGrpSpPr>
          <p:cNvPr id="12" name="组合 11">
            <a:extLst>
              <a:ext uri="{FF2B5EF4-FFF2-40B4-BE49-F238E27FC236}">
                <a16:creationId xmlns:a16="http://schemas.microsoft.com/office/drawing/2014/main" id="{0556C6C2-CCAD-2DEE-B416-B5D592177EB8}"/>
              </a:ext>
            </a:extLst>
          </p:cNvPr>
          <p:cNvGrpSpPr/>
          <p:nvPr/>
        </p:nvGrpSpPr>
        <p:grpSpPr>
          <a:xfrm>
            <a:off x="6156344" y="418519"/>
            <a:ext cx="4953330" cy="461665"/>
            <a:chOff x="1992923" y="1609795"/>
            <a:chExt cx="4953330" cy="461665"/>
          </a:xfrm>
        </p:grpSpPr>
        <p:sp>
          <p:nvSpPr>
            <p:cNvPr id="14" name="矩形 13">
              <a:extLst>
                <a:ext uri="{FF2B5EF4-FFF2-40B4-BE49-F238E27FC236}">
                  <a16:creationId xmlns:a16="http://schemas.microsoft.com/office/drawing/2014/main" id="{76F94F9A-A5DE-82B1-DFD6-D1E5473575A3}"/>
                </a:ext>
              </a:extLst>
            </p:cNvPr>
            <p:cNvSpPr/>
            <p:nvPr/>
          </p:nvSpPr>
          <p:spPr>
            <a:xfrm>
              <a:off x="1992923" y="1840628"/>
              <a:ext cx="72000" cy="7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ea"/>
                <a:ea typeface="+mj-ea"/>
              </a:endParaRPr>
            </a:p>
          </p:txBody>
        </p:sp>
        <p:sp>
          <p:nvSpPr>
            <p:cNvPr id="15" name="文本框 14">
              <a:extLst>
                <a:ext uri="{FF2B5EF4-FFF2-40B4-BE49-F238E27FC236}">
                  <a16:creationId xmlns:a16="http://schemas.microsoft.com/office/drawing/2014/main" id="{1B4D3811-4C6D-D241-1921-2305384B35E1}"/>
                </a:ext>
              </a:extLst>
            </p:cNvPr>
            <p:cNvSpPr txBox="1"/>
            <p:nvPr/>
          </p:nvSpPr>
          <p:spPr>
            <a:xfrm>
              <a:off x="2178882" y="1609795"/>
              <a:ext cx="4767371" cy="461665"/>
            </a:xfrm>
            <a:prstGeom prst="rect">
              <a:avLst/>
            </a:prstGeom>
            <a:noFill/>
          </p:spPr>
          <p:txBody>
            <a:bodyPr wrap="square" rtlCol="0">
              <a:spAutoFit/>
            </a:bodyPr>
            <a:lstStyle/>
            <a:p>
              <a:r>
                <a:rPr lang="zh-CN" altLang="en-US" sz="2400" b="1" dirty="0">
                  <a:latin typeface="+mj-ea"/>
                  <a:ea typeface="+mj-ea"/>
                </a:rPr>
                <a:t>重复单词实验</a:t>
              </a:r>
            </a:p>
          </p:txBody>
        </p:sp>
      </p:grpSp>
      <p:pic>
        <p:nvPicPr>
          <p:cNvPr id="6" name="图片 5">
            <a:extLst>
              <a:ext uri="{FF2B5EF4-FFF2-40B4-BE49-F238E27FC236}">
                <a16:creationId xmlns:a16="http://schemas.microsoft.com/office/drawing/2014/main" id="{977CB025-3393-ACD2-984D-69B0131A776C}"/>
              </a:ext>
            </a:extLst>
          </p:cNvPr>
          <p:cNvPicPr>
            <a:picLocks noChangeAspect="1"/>
          </p:cNvPicPr>
          <p:nvPr/>
        </p:nvPicPr>
        <p:blipFill>
          <a:blip r:embed="rId4"/>
          <a:stretch>
            <a:fillRect/>
          </a:stretch>
        </p:blipFill>
        <p:spPr>
          <a:xfrm>
            <a:off x="326572" y="3540277"/>
            <a:ext cx="5571206" cy="1021869"/>
          </a:xfrm>
          <a:prstGeom prst="rect">
            <a:avLst/>
          </a:prstGeom>
        </p:spPr>
      </p:pic>
      <p:sp>
        <p:nvSpPr>
          <p:cNvPr id="22" name="文本框 21">
            <a:extLst>
              <a:ext uri="{FF2B5EF4-FFF2-40B4-BE49-F238E27FC236}">
                <a16:creationId xmlns:a16="http://schemas.microsoft.com/office/drawing/2014/main" id="{5D7AD7EB-F3B2-E85F-C90C-639AE2C69CD8}"/>
              </a:ext>
            </a:extLst>
          </p:cNvPr>
          <p:cNvSpPr txBox="1"/>
          <p:nvPr/>
        </p:nvSpPr>
        <p:spPr>
          <a:xfrm>
            <a:off x="6321224" y="1004434"/>
            <a:ext cx="4970432" cy="104817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rPr>
              <a:t>w/o</a:t>
            </a:r>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CA</a:t>
            </a:r>
            <a:r>
              <a:rPr lang="zh-CN" altLang="en-US" sz="2200" dirty="0">
                <a:latin typeface="微软雅黑" panose="020B0503020204020204" pitchFamily="34" charset="-122"/>
                <a:ea typeface="微软雅黑" panose="020B0503020204020204" pitchFamily="34" charset="-122"/>
              </a:rPr>
              <a:t>：训练时，没有</a:t>
            </a:r>
            <a:r>
              <a:rPr lang="en-US" altLang="zh-CN" sz="2200" dirty="0">
                <a:latin typeface="微软雅黑" panose="020B0503020204020204" pitchFamily="34" charset="-122"/>
                <a:ea typeface="微软雅黑" panose="020B0503020204020204" pitchFamily="34" charset="-122"/>
              </a:rPr>
              <a:t>context-aware objective </a:t>
            </a:r>
          </a:p>
        </p:txBody>
      </p:sp>
    </p:spTree>
    <p:extLst>
      <p:ext uri="{BB962C8B-B14F-4D97-AF65-F5344CB8AC3E}">
        <p14:creationId xmlns:p14="http://schemas.microsoft.com/office/powerpoint/2010/main" val="2243763776"/>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A35326D-1539-9CC7-307F-C570B319D21A}"/>
              </a:ext>
            </a:extLst>
          </p:cNvPr>
          <p:cNvPicPr>
            <a:picLocks noChangeAspect="1"/>
          </p:cNvPicPr>
          <p:nvPr/>
        </p:nvPicPr>
        <p:blipFill>
          <a:blip r:embed="rId3"/>
          <a:stretch>
            <a:fillRect/>
          </a:stretch>
        </p:blipFill>
        <p:spPr>
          <a:xfrm>
            <a:off x="108285" y="1837708"/>
            <a:ext cx="5850907" cy="4425778"/>
          </a:xfrm>
          <a:prstGeom prst="rect">
            <a:avLst/>
          </a:prstGeom>
        </p:spPr>
      </p:pic>
      <p:sp>
        <p:nvSpPr>
          <p:cNvPr id="10" name="文本框 9">
            <a:extLst>
              <a:ext uri="{FF2B5EF4-FFF2-40B4-BE49-F238E27FC236}">
                <a16:creationId xmlns:a16="http://schemas.microsoft.com/office/drawing/2014/main" id="{008D752F-4B0C-1B6B-02A8-1203DA9ADDB9}"/>
              </a:ext>
            </a:extLst>
          </p:cNvPr>
          <p:cNvSpPr txBox="1"/>
          <p:nvPr/>
        </p:nvSpPr>
        <p:spPr>
          <a:xfrm>
            <a:off x="562707" y="646490"/>
            <a:ext cx="10054493" cy="523220"/>
          </a:xfrm>
          <a:prstGeom prst="rect">
            <a:avLst/>
          </a:prstGeom>
          <a:noFill/>
        </p:spPr>
        <p:txBody>
          <a:bodyPr wrap="square" rtlCol="0">
            <a:spAutoFit/>
          </a:bodyPr>
          <a:lstStyle/>
          <a:p>
            <a:pPr marL="0" lvl="1"/>
            <a:r>
              <a:rPr lang="en-US" altLang="zh-CN" sz="2800" b="1" dirty="0">
                <a:latin typeface="微软雅黑" panose="020B0503020204020204" pitchFamily="34" charset="-122"/>
                <a:ea typeface="微软雅黑" panose="020B0503020204020204" pitchFamily="34" charset="-122"/>
              </a:rPr>
              <a:t>Non-Autoregressive Text Generation – </a:t>
            </a:r>
            <a:r>
              <a:rPr lang="zh-CN" altLang="en-US" sz="2800" b="1" dirty="0">
                <a:latin typeface="微软雅黑" panose="020B0503020204020204" pitchFamily="34" charset="-122"/>
                <a:ea typeface="微软雅黑" panose="020B0503020204020204" pitchFamily="34" charset="-122"/>
              </a:rPr>
              <a:t>实验结果</a:t>
            </a:r>
          </a:p>
        </p:txBody>
      </p:sp>
      <p:cxnSp>
        <p:nvCxnSpPr>
          <p:cNvPr id="11" name="直接连接符 10">
            <a:extLst>
              <a:ext uri="{FF2B5EF4-FFF2-40B4-BE49-F238E27FC236}">
                <a16:creationId xmlns:a16="http://schemas.microsoft.com/office/drawing/2014/main" id="{2122A025-86EA-4B2C-8E1B-75645D3E8DD2}"/>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3086EDCE-E7BB-7B21-EDF5-AFA77B01FC1A}"/>
              </a:ext>
            </a:extLst>
          </p:cNvPr>
          <p:cNvGrpSpPr/>
          <p:nvPr/>
        </p:nvGrpSpPr>
        <p:grpSpPr>
          <a:xfrm>
            <a:off x="562707" y="1255303"/>
            <a:ext cx="4953330" cy="461665"/>
            <a:chOff x="1992923" y="1609795"/>
            <a:chExt cx="4953330" cy="461665"/>
          </a:xfrm>
        </p:grpSpPr>
        <p:sp>
          <p:nvSpPr>
            <p:cNvPr id="16" name="矩形 15">
              <a:extLst>
                <a:ext uri="{FF2B5EF4-FFF2-40B4-BE49-F238E27FC236}">
                  <a16:creationId xmlns:a16="http://schemas.microsoft.com/office/drawing/2014/main" id="{10FF3EFF-313D-FB90-7AD8-147A858FD759}"/>
                </a:ext>
              </a:extLst>
            </p:cNvPr>
            <p:cNvSpPr/>
            <p:nvPr/>
          </p:nvSpPr>
          <p:spPr>
            <a:xfrm>
              <a:off x="1992923" y="1840628"/>
              <a:ext cx="72000" cy="7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ea"/>
                <a:ea typeface="+mj-ea"/>
              </a:endParaRPr>
            </a:p>
          </p:txBody>
        </p:sp>
        <p:sp>
          <p:nvSpPr>
            <p:cNvPr id="17" name="文本框 16">
              <a:extLst>
                <a:ext uri="{FF2B5EF4-FFF2-40B4-BE49-F238E27FC236}">
                  <a16:creationId xmlns:a16="http://schemas.microsoft.com/office/drawing/2014/main" id="{DD94D4E4-896D-509D-335D-072CCECFBD85}"/>
                </a:ext>
              </a:extLst>
            </p:cNvPr>
            <p:cNvSpPr txBox="1"/>
            <p:nvPr/>
          </p:nvSpPr>
          <p:spPr>
            <a:xfrm>
              <a:off x="2178882" y="1609795"/>
              <a:ext cx="4767371" cy="461665"/>
            </a:xfrm>
            <a:prstGeom prst="rect">
              <a:avLst/>
            </a:prstGeom>
            <a:noFill/>
          </p:spPr>
          <p:txBody>
            <a:bodyPr wrap="square" rtlCol="0">
              <a:spAutoFit/>
            </a:bodyPr>
            <a:lstStyle/>
            <a:p>
              <a:r>
                <a:rPr lang="en-US" altLang="zh-CN" sz="2400" b="1" dirty="0">
                  <a:latin typeface="+mj-ea"/>
                  <a:ea typeface="+mj-ea"/>
                </a:rPr>
                <a:t>Ratio-First Decoder</a:t>
              </a:r>
              <a:endParaRPr lang="zh-CN" altLang="en-US" sz="2400" b="1" dirty="0">
                <a:latin typeface="+mj-ea"/>
                <a:ea typeface="+mj-ea"/>
              </a:endParaRPr>
            </a:p>
          </p:txBody>
        </p:sp>
      </p:grpSp>
      <p:pic>
        <p:nvPicPr>
          <p:cNvPr id="7" name="图片 6">
            <a:extLst>
              <a:ext uri="{FF2B5EF4-FFF2-40B4-BE49-F238E27FC236}">
                <a16:creationId xmlns:a16="http://schemas.microsoft.com/office/drawing/2014/main" id="{DD9990AD-9502-90C5-FB83-BB92D36A7E56}"/>
              </a:ext>
            </a:extLst>
          </p:cNvPr>
          <p:cNvPicPr>
            <a:picLocks noChangeAspect="1"/>
          </p:cNvPicPr>
          <p:nvPr/>
        </p:nvPicPr>
        <p:blipFill>
          <a:blip r:embed="rId4"/>
          <a:stretch>
            <a:fillRect/>
          </a:stretch>
        </p:blipFill>
        <p:spPr>
          <a:xfrm>
            <a:off x="6250478" y="1837708"/>
            <a:ext cx="5833237" cy="4497778"/>
          </a:xfrm>
          <a:prstGeom prst="rect">
            <a:avLst/>
          </a:prstGeom>
        </p:spPr>
      </p:pic>
    </p:spTree>
    <p:extLst>
      <p:ext uri="{BB962C8B-B14F-4D97-AF65-F5344CB8AC3E}">
        <p14:creationId xmlns:p14="http://schemas.microsoft.com/office/powerpoint/2010/main" val="2385936601"/>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AD44DF44-2863-C74A-9AA8-F7BFF48FDB7E}"/>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200000"/>
                    </a14:imgEffect>
                  </a14:imgLayer>
                </a14:imgProps>
              </a:ext>
            </a:extLst>
          </a:blip>
          <a:stretch>
            <a:fillRect/>
          </a:stretch>
        </p:blipFill>
        <p:spPr>
          <a:xfrm>
            <a:off x="-8476" y="-91680"/>
            <a:ext cx="12208952" cy="6858416"/>
          </a:xfrm>
          <a:prstGeom prst="rect">
            <a:avLst/>
          </a:prstGeom>
        </p:spPr>
      </p:pic>
      <p:sp>
        <p:nvSpPr>
          <p:cNvPr id="2" name="文本框 1"/>
          <p:cNvSpPr txBox="1"/>
          <p:nvPr/>
        </p:nvSpPr>
        <p:spPr>
          <a:xfrm>
            <a:off x="1219199" y="2875002"/>
            <a:ext cx="9753603" cy="1107996"/>
          </a:xfrm>
          <a:prstGeom prst="rect">
            <a:avLst/>
          </a:prstGeom>
          <a:noFill/>
        </p:spPr>
        <p:txBody>
          <a:bodyPr wrap="square" rtlCol="0">
            <a:spAutoFit/>
          </a:bodyPr>
          <a:lstStyle/>
          <a:p>
            <a:pPr algn="ctr"/>
            <a:r>
              <a:rPr lang="zh-CN" altLang="en-US" sz="6600" b="1" dirty="0">
                <a:latin typeface="Times New Roman" panose="02020603050405020304" pitchFamily="18" charset="0"/>
                <a:cs typeface="Times New Roman" panose="02020603050405020304" pitchFamily="18" charset="0"/>
              </a:rPr>
              <a:t>谢谢</a:t>
            </a:r>
          </a:p>
        </p:txBody>
      </p:sp>
      <p:pic>
        <p:nvPicPr>
          <p:cNvPr id="6" name="图片 5">
            <a:extLst>
              <a:ext uri="{FF2B5EF4-FFF2-40B4-BE49-F238E27FC236}">
                <a16:creationId xmlns:a16="http://schemas.microsoft.com/office/drawing/2014/main" id="{B098643B-8956-4524-8896-AF92627DDD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789" y="451937"/>
            <a:ext cx="3254462" cy="788190"/>
          </a:xfrm>
          <a:prstGeom prst="rect">
            <a:avLst/>
          </a:prstGeom>
        </p:spPr>
      </p:pic>
    </p:spTree>
    <p:extLst>
      <p:ext uri="{BB962C8B-B14F-4D97-AF65-F5344CB8AC3E}">
        <p14:creationId xmlns:p14="http://schemas.microsoft.com/office/powerpoint/2010/main" val="2654584691"/>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5BFA2E73-31B1-753B-DABD-015C046374CE}"/>
              </a:ext>
            </a:extLst>
          </p:cNvPr>
          <p:cNvSpPr txBox="1"/>
          <p:nvPr/>
        </p:nvSpPr>
        <p:spPr>
          <a:xfrm>
            <a:off x="562707" y="646490"/>
            <a:ext cx="8695593" cy="523220"/>
          </a:xfrm>
          <a:prstGeom prst="rect">
            <a:avLst/>
          </a:prstGeom>
          <a:noFill/>
        </p:spPr>
        <p:txBody>
          <a:bodyPr wrap="square" rtlCol="0">
            <a:spAutoFit/>
          </a:bodyPr>
          <a:lstStyle/>
          <a:p>
            <a:pPr marL="0" lvl="1"/>
            <a:r>
              <a:rPr lang="en-US" altLang="zh-CN" sz="2800" b="1" dirty="0">
                <a:latin typeface="微软雅黑" panose="020B0503020204020204" pitchFamily="34" charset="-122"/>
                <a:ea typeface="微软雅黑" panose="020B0503020204020204" pitchFamily="34" charset="-122"/>
              </a:rPr>
              <a:t>Automatic Prosody Annotator – </a:t>
            </a:r>
            <a:r>
              <a:rPr lang="zh-CN" altLang="en-US" sz="2800" b="1" dirty="0">
                <a:latin typeface="微软雅黑" panose="020B0503020204020204" pitchFamily="34" charset="-122"/>
                <a:ea typeface="微软雅黑" panose="020B0503020204020204" pitchFamily="34" charset="-122"/>
              </a:rPr>
              <a:t>背景</a:t>
            </a:r>
          </a:p>
        </p:txBody>
      </p:sp>
      <p:cxnSp>
        <p:nvCxnSpPr>
          <p:cNvPr id="6" name="直接连接符 5">
            <a:extLst>
              <a:ext uri="{FF2B5EF4-FFF2-40B4-BE49-F238E27FC236}">
                <a16:creationId xmlns:a16="http://schemas.microsoft.com/office/drawing/2014/main" id="{558F6BB5-5D22-901B-4C56-72BC6686A90C}"/>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id="{E891A62B-408C-45D4-CAA5-4D92C787BA29}"/>
              </a:ext>
            </a:extLst>
          </p:cNvPr>
          <p:cNvGrpSpPr/>
          <p:nvPr/>
        </p:nvGrpSpPr>
        <p:grpSpPr>
          <a:xfrm>
            <a:off x="958708" y="1342407"/>
            <a:ext cx="4945906" cy="461665"/>
            <a:chOff x="1992923" y="1609795"/>
            <a:chExt cx="4945906" cy="461665"/>
          </a:xfrm>
        </p:grpSpPr>
        <p:sp>
          <p:nvSpPr>
            <p:cNvPr id="8" name="矩形 7">
              <a:extLst>
                <a:ext uri="{FF2B5EF4-FFF2-40B4-BE49-F238E27FC236}">
                  <a16:creationId xmlns:a16="http://schemas.microsoft.com/office/drawing/2014/main" id="{481CF18E-EDAE-251F-E31D-FFCF76E8A215}"/>
                </a:ext>
              </a:extLst>
            </p:cNvPr>
            <p:cNvSpPr/>
            <p:nvPr/>
          </p:nvSpPr>
          <p:spPr>
            <a:xfrm>
              <a:off x="1992923" y="1840628"/>
              <a:ext cx="72000" cy="7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ea"/>
                <a:ea typeface="+mj-ea"/>
              </a:endParaRPr>
            </a:p>
          </p:txBody>
        </p:sp>
        <p:sp>
          <p:nvSpPr>
            <p:cNvPr id="9" name="文本框 8">
              <a:extLst>
                <a:ext uri="{FF2B5EF4-FFF2-40B4-BE49-F238E27FC236}">
                  <a16:creationId xmlns:a16="http://schemas.microsoft.com/office/drawing/2014/main" id="{CC4B4928-F1D8-DEF7-96D5-5C22761D0D08}"/>
                </a:ext>
              </a:extLst>
            </p:cNvPr>
            <p:cNvSpPr txBox="1"/>
            <p:nvPr/>
          </p:nvSpPr>
          <p:spPr>
            <a:xfrm>
              <a:off x="2178882" y="1609795"/>
              <a:ext cx="4759947" cy="461665"/>
            </a:xfrm>
            <a:prstGeom prst="rect">
              <a:avLst/>
            </a:prstGeom>
            <a:noFill/>
          </p:spPr>
          <p:txBody>
            <a:bodyPr wrap="square" rtlCol="0">
              <a:spAutoFit/>
            </a:bodyPr>
            <a:lstStyle/>
            <a:p>
              <a:r>
                <a:rPr lang="zh-CN" altLang="en-US" sz="2400" b="1" dirty="0">
                  <a:latin typeface="+mj-ea"/>
                  <a:ea typeface="+mj-ea"/>
                </a:rPr>
                <a:t>人工分类的缺点</a:t>
              </a:r>
            </a:p>
          </p:txBody>
        </p:sp>
      </p:grpSp>
      <p:sp>
        <p:nvSpPr>
          <p:cNvPr id="20" name="文本框 19">
            <a:extLst>
              <a:ext uri="{FF2B5EF4-FFF2-40B4-BE49-F238E27FC236}">
                <a16:creationId xmlns:a16="http://schemas.microsoft.com/office/drawing/2014/main" id="{E78519ED-5F99-9B0C-8461-E8F0C107440B}"/>
              </a:ext>
            </a:extLst>
          </p:cNvPr>
          <p:cNvSpPr txBox="1"/>
          <p:nvPr/>
        </p:nvSpPr>
        <p:spPr>
          <a:xfrm>
            <a:off x="1144666" y="1898210"/>
            <a:ext cx="4650607" cy="5403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耗时长</a:t>
            </a:r>
            <a:endParaRPr lang="en-US" altLang="zh-CN" sz="2200" dirty="0">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64F7FCE4-E73F-9525-156A-7146FC726CE2}"/>
              </a:ext>
            </a:extLst>
          </p:cNvPr>
          <p:cNvSpPr txBox="1"/>
          <p:nvPr/>
        </p:nvSpPr>
        <p:spPr>
          <a:xfrm>
            <a:off x="1144666" y="2532689"/>
            <a:ext cx="4650607" cy="5403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标准不统一，缺乏一致性</a:t>
            </a:r>
            <a:endParaRPr lang="en-US" altLang="zh-CN" sz="2200" dirty="0">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C195C7F3-C55B-C86F-74CF-0DA0523F564A}"/>
              </a:ext>
            </a:extLst>
          </p:cNvPr>
          <p:cNvGrpSpPr/>
          <p:nvPr/>
        </p:nvGrpSpPr>
        <p:grpSpPr>
          <a:xfrm>
            <a:off x="1854108" y="3380841"/>
            <a:ext cx="8730523" cy="1012882"/>
            <a:chOff x="2830105" y="3809011"/>
            <a:chExt cx="8730523" cy="1012882"/>
          </a:xfrm>
        </p:grpSpPr>
        <p:pic>
          <p:nvPicPr>
            <p:cNvPr id="22" name="tx_hanxin_803000443">
              <a:hlinkClick r:id="" action="ppaction://media"/>
              <a:extLst>
                <a:ext uri="{FF2B5EF4-FFF2-40B4-BE49-F238E27FC236}">
                  <a16:creationId xmlns:a16="http://schemas.microsoft.com/office/drawing/2014/main" id="{25F6A3A8-DE39-6008-F8F9-82077C1F34DD}"/>
                </a:ext>
              </a:extLst>
            </p:cNvPr>
            <p:cNvPicPr/>
            <p:nvPr>
              <a:audioFile r:link="rId2"/>
              <p:extLst>
                <p:ext uri="{DAA4B4D4-6D71-4841-9C94-3DE7FCFB9230}">
                  <p14:media xmlns:p14="http://schemas.microsoft.com/office/powerpoint/2010/main" r:embed="rId1"/>
                </p:ext>
              </p:extLst>
            </p:nvPr>
          </p:nvPicPr>
          <p:blipFill>
            <a:blip r:embed="rId5"/>
            <a:stretch>
              <a:fillRect/>
            </a:stretch>
          </p:blipFill>
          <p:spPr>
            <a:xfrm>
              <a:off x="2830105" y="3809011"/>
              <a:ext cx="464185" cy="464185"/>
            </a:xfrm>
            <a:prstGeom prst="rect">
              <a:avLst/>
            </a:prstGeom>
          </p:spPr>
        </p:pic>
        <p:sp>
          <p:nvSpPr>
            <p:cNvPr id="23" name="文本框 22">
              <a:extLst>
                <a:ext uri="{FF2B5EF4-FFF2-40B4-BE49-F238E27FC236}">
                  <a16:creationId xmlns:a16="http://schemas.microsoft.com/office/drawing/2014/main" id="{9891A4A5-AAA9-7B2C-EB2F-AB6E4825C6C0}"/>
                </a:ext>
              </a:extLst>
            </p:cNvPr>
            <p:cNvSpPr txBox="1"/>
            <p:nvPr/>
          </p:nvSpPr>
          <p:spPr>
            <a:xfrm>
              <a:off x="3216819" y="3825660"/>
              <a:ext cx="8343809" cy="430887"/>
            </a:xfrm>
            <a:prstGeom prst="rect">
              <a:avLst/>
            </a:prstGeom>
            <a:noFill/>
          </p:spPr>
          <p:txBody>
            <a:bodyPr wrap="square" rtlCol="0">
              <a:spAutoFit/>
            </a:bodyPr>
            <a:lstStyle/>
            <a:p>
              <a:r>
                <a:rPr lang="zh-CN" altLang="en-US" sz="2200" dirty="0">
                  <a:latin typeface="微软雅黑" panose="020B0503020204020204" pitchFamily="34" charset="-122"/>
                  <a:ea typeface="微软雅黑" panose="020B0503020204020204" pitchFamily="34" charset="-122"/>
                </a:rPr>
                <a:t>他说打拼几年，为了未来攒点</a:t>
              </a:r>
              <a:r>
                <a:rPr lang="zh-CN" altLang="en-US" sz="2200" dirty="0">
                  <a:solidFill>
                    <a:srgbClr val="FF0000"/>
                  </a:solidFill>
                  <a:latin typeface="微软雅黑" panose="020B0503020204020204" pitchFamily="34" charset="-122"/>
                  <a:ea typeface="微软雅黑" panose="020B0503020204020204" pitchFamily="34" charset="-122"/>
                </a:rPr>
                <a:t>钱</a:t>
              </a:r>
              <a:r>
                <a:rPr lang="zh-CN" altLang="en-US" sz="2200" dirty="0">
                  <a:latin typeface="微软雅黑" panose="020B0503020204020204" pitchFamily="34" charset="-122"/>
                  <a:ea typeface="微软雅黑" panose="020B0503020204020204" pitchFamily="34" charset="-122"/>
                </a:rPr>
                <a:t>也没什么不好，我就同意了。</a:t>
              </a:r>
            </a:p>
          </p:txBody>
        </p:sp>
        <p:sp>
          <p:nvSpPr>
            <p:cNvPr id="24" name="文本框 23">
              <a:extLst>
                <a:ext uri="{FF2B5EF4-FFF2-40B4-BE49-F238E27FC236}">
                  <a16:creationId xmlns:a16="http://schemas.microsoft.com/office/drawing/2014/main" id="{026052E9-4938-5B98-1324-B9BF920D1625}"/>
                </a:ext>
              </a:extLst>
            </p:cNvPr>
            <p:cNvSpPr txBox="1"/>
            <p:nvPr/>
          </p:nvSpPr>
          <p:spPr>
            <a:xfrm>
              <a:off x="5992993" y="4360228"/>
              <a:ext cx="2791460" cy="461665"/>
            </a:xfrm>
            <a:prstGeom prst="rect">
              <a:avLst/>
            </a:prstGeom>
            <a:noFill/>
          </p:spPr>
          <p:txBody>
            <a:bodyPr wrap="square" rtlCol="0">
              <a:spAutoFit/>
            </a:bodyPr>
            <a:lstStyle/>
            <a:p>
              <a:r>
                <a:rPr lang="en-US" altLang="zh-CN" sz="2400" dirty="0"/>
                <a:t>LW(#1)</a:t>
              </a:r>
              <a:r>
                <a:rPr lang="zh-CN" altLang="en-US" sz="2400" dirty="0"/>
                <a:t>？</a:t>
              </a:r>
              <a:r>
                <a:rPr lang="en-US" altLang="zh-CN" sz="2400" dirty="0"/>
                <a:t>PW(#2)</a:t>
              </a:r>
              <a:r>
                <a:rPr lang="zh-CN" altLang="en-US" sz="2400" dirty="0"/>
                <a:t>？</a:t>
              </a:r>
            </a:p>
          </p:txBody>
        </p:sp>
      </p:grpSp>
      <p:grpSp>
        <p:nvGrpSpPr>
          <p:cNvPr id="32" name="组合 31">
            <a:extLst>
              <a:ext uri="{FF2B5EF4-FFF2-40B4-BE49-F238E27FC236}">
                <a16:creationId xmlns:a16="http://schemas.microsoft.com/office/drawing/2014/main" id="{5EFC7808-63DF-F1C4-9E45-BF9514BFF330}"/>
              </a:ext>
            </a:extLst>
          </p:cNvPr>
          <p:cNvGrpSpPr/>
          <p:nvPr/>
        </p:nvGrpSpPr>
        <p:grpSpPr>
          <a:xfrm>
            <a:off x="958708" y="4342300"/>
            <a:ext cx="4945906" cy="461665"/>
            <a:chOff x="1992923" y="1609795"/>
            <a:chExt cx="4945906" cy="461665"/>
          </a:xfrm>
        </p:grpSpPr>
        <p:sp>
          <p:nvSpPr>
            <p:cNvPr id="33" name="矩形 32">
              <a:extLst>
                <a:ext uri="{FF2B5EF4-FFF2-40B4-BE49-F238E27FC236}">
                  <a16:creationId xmlns:a16="http://schemas.microsoft.com/office/drawing/2014/main" id="{26F56168-8D1A-FCB2-DB64-347819496BFD}"/>
                </a:ext>
              </a:extLst>
            </p:cNvPr>
            <p:cNvSpPr/>
            <p:nvPr/>
          </p:nvSpPr>
          <p:spPr>
            <a:xfrm>
              <a:off x="1992923" y="1840628"/>
              <a:ext cx="72000" cy="7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ea"/>
                <a:ea typeface="+mj-ea"/>
              </a:endParaRPr>
            </a:p>
          </p:txBody>
        </p:sp>
        <p:sp>
          <p:nvSpPr>
            <p:cNvPr id="34" name="文本框 33">
              <a:extLst>
                <a:ext uri="{FF2B5EF4-FFF2-40B4-BE49-F238E27FC236}">
                  <a16:creationId xmlns:a16="http://schemas.microsoft.com/office/drawing/2014/main" id="{98F266CD-2783-6294-E140-38CD02489447}"/>
                </a:ext>
              </a:extLst>
            </p:cNvPr>
            <p:cNvSpPr txBox="1"/>
            <p:nvPr/>
          </p:nvSpPr>
          <p:spPr>
            <a:xfrm>
              <a:off x="2178882" y="1609795"/>
              <a:ext cx="4759947" cy="461665"/>
            </a:xfrm>
            <a:prstGeom prst="rect">
              <a:avLst/>
            </a:prstGeom>
            <a:noFill/>
          </p:spPr>
          <p:txBody>
            <a:bodyPr wrap="square" rtlCol="0">
              <a:spAutoFit/>
            </a:bodyPr>
            <a:lstStyle/>
            <a:p>
              <a:r>
                <a:rPr lang="zh-CN" altLang="en-US" sz="2400" b="1" dirty="0">
                  <a:latin typeface="+mj-ea"/>
                  <a:ea typeface="+mj-ea"/>
                </a:rPr>
                <a:t>动机</a:t>
              </a:r>
            </a:p>
          </p:txBody>
        </p:sp>
      </p:grpSp>
      <p:sp>
        <p:nvSpPr>
          <p:cNvPr id="35" name="文本框 34">
            <a:extLst>
              <a:ext uri="{FF2B5EF4-FFF2-40B4-BE49-F238E27FC236}">
                <a16:creationId xmlns:a16="http://schemas.microsoft.com/office/drawing/2014/main" id="{ED0D7DED-48BE-2C23-1771-4A52CC8BC7F5}"/>
              </a:ext>
            </a:extLst>
          </p:cNvPr>
          <p:cNvSpPr txBox="1"/>
          <p:nvPr/>
        </p:nvSpPr>
        <p:spPr>
          <a:xfrm>
            <a:off x="1144666" y="4898103"/>
            <a:ext cx="4650607" cy="5403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降低标注成本</a:t>
            </a:r>
            <a:endParaRPr lang="en-US" altLang="zh-CN" sz="2200" dirty="0">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D0139855-5868-CE73-FAE9-2CE1C83CF5BE}"/>
              </a:ext>
            </a:extLst>
          </p:cNvPr>
          <p:cNvSpPr txBox="1"/>
          <p:nvPr/>
        </p:nvSpPr>
        <p:spPr>
          <a:xfrm>
            <a:off x="1144666" y="5532582"/>
            <a:ext cx="4650607" cy="5403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增强标签的一致性</a:t>
            </a:r>
            <a:endParaRPr lang="en-US" altLang="zh-CN" sz="2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39526548"/>
      </p:ext>
    </p:extLst>
  </p:cSld>
  <p:clrMapOvr>
    <a:masterClrMapping/>
  </p:clrMapOvr>
  <p:transition spd="med">
    <p:fade/>
  </p:transition>
  <p:timing>
    <p:tnLst>
      <p:par>
        <p:cTn id="1" dur="indefinite" restart="never" nodeType="tmRoot">
          <p:childTnLst>
            <p:audio>
              <p:cMediaNode>
                <p:cTn id="2" fill="hold" display="1">
                  <p:stCondLst>
                    <p:cond delay="indefinite"/>
                  </p:stCondLst>
                  <p:endCondLst>
                    <p:cond evt="onNext" delay="0">
                      <p:tgtEl>
                        <p:sldTgt/>
                      </p:tgtEl>
                    </p:cond>
                    <p:cond evt="onPrev" delay="0">
                      <p:tgtEl>
                        <p:sldTgt/>
                      </p:tgtEl>
                    </p:cond>
                    <p:cond evt="onStopAudio" delay="0">
                      <p:tgtEl>
                        <p:sldTgt/>
                      </p:tgtEl>
                    </p:cond>
                  </p:endCondLst>
                </p:cTn>
                <p:tgtEl>
                  <p:spTgt spid="2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5BFA2E73-31B1-753B-DABD-015C046374CE}"/>
              </a:ext>
            </a:extLst>
          </p:cNvPr>
          <p:cNvSpPr txBox="1"/>
          <p:nvPr/>
        </p:nvSpPr>
        <p:spPr>
          <a:xfrm>
            <a:off x="562707" y="646490"/>
            <a:ext cx="8695593" cy="523220"/>
          </a:xfrm>
          <a:prstGeom prst="rect">
            <a:avLst/>
          </a:prstGeom>
          <a:noFill/>
        </p:spPr>
        <p:txBody>
          <a:bodyPr wrap="square" rtlCol="0">
            <a:spAutoFit/>
          </a:bodyPr>
          <a:lstStyle/>
          <a:p>
            <a:pPr marL="0" lvl="1"/>
            <a:r>
              <a:rPr lang="en-US" altLang="zh-CN" sz="2800" b="1" dirty="0">
                <a:latin typeface="微软雅黑" panose="020B0503020204020204" pitchFamily="34" charset="-122"/>
                <a:ea typeface="微软雅黑" panose="020B0503020204020204" pitchFamily="34" charset="-122"/>
              </a:rPr>
              <a:t>Automatic Prosody Annotator – </a:t>
            </a:r>
            <a:r>
              <a:rPr lang="zh-CN" altLang="en-US" sz="2800" b="1" dirty="0">
                <a:latin typeface="微软雅黑" panose="020B0503020204020204" pitchFamily="34" charset="-122"/>
                <a:ea typeface="微软雅黑" panose="020B0503020204020204" pitchFamily="34" charset="-122"/>
              </a:rPr>
              <a:t>实际效果</a:t>
            </a:r>
          </a:p>
        </p:txBody>
      </p:sp>
      <p:cxnSp>
        <p:nvCxnSpPr>
          <p:cNvPr id="6" name="直接连接符 5">
            <a:extLst>
              <a:ext uri="{FF2B5EF4-FFF2-40B4-BE49-F238E27FC236}">
                <a16:creationId xmlns:a16="http://schemas.microsoft.com/office/drawing/2014/main" id="{558F6BB5-5D22-901B-4C56-72BC6686A90C}"/>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2170E7D3-B352-5D81-27C3-63EE647A1678}"/>
              </a:ext>
            </a:extLst>
          </p:cNvPr>
          <p:cNvSpPr txBox="1"/>
          <p:nvPr/>
        </p:nvSpPr>
        <p:spPr>
          <a:xfrm>
            <a:off x="215753" y="1456338"/>
            <a:ext cx="5785904" cy="57329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400" dirty="0"/>
              <a:t>气呼呼的张亮对着张明狠狠地骂了起来。</a:t>
            </a:r>
          </a:p>
        </p:txBody>
      </p:sp>
      <p:sp>
        <p:nvSpPr>
          <p:cNvPr id="28" name="文本框 27">
            <a:extLst>
              <a:ext uri="{FF2B5EF4-FFF2-40B4-BE49-F238E27FC236}">
                <a16:creationId xmlns:a16="http://schemas.microsoft.com/office/drawing/2014/main" id="{B33C66FD-B17F-22D0-BE24-16571D274C87}"/>
              </a:ext>
            </a:extLst>
          </p:cNvPr>
          <p:cNvSpPr txBox="1"/>
          <p:nvPr/>
        </p:nvSpPr>
        <p:spPr>
          <a:xfrm>
            <a:off x="6321340" y="1456338"/>
            <a:ext cx="5514062" cy="112729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400" dirty="0"/>
              <a:t>该公司的现金管理系统无法应付激增的撤资要求。</a:t>
            </a:r>
          </a:p>
        </p:txBody>
      </p:sp>
      <p:grpSp>
        <p:nvGrpSpPr>
          <p:cNvPr id="36" name="组合 35">
            <a:extLst>
              <a:ext uri="{FF2B5EF4-FFF2-40B4-BE49-F238E27FC236}">
                <a16:creationId xmlns:a16="http://schemas.microsoft.com/office/drawing/2014/main" id="{D45900DD-3F71-BEA6-37CA-CCE15A206D29}"/>
              </a:ext>
            </a:extLst>
          </p:cNvPr>
          <p:cNvGrpSpPr/>
          <p:nvPr/>
        </p:nvGrpSpPr>
        <p:grpSpPr>
          <a:xfrm>
            <a:off x="760708" y="3060062"/>
            <a:ext cx="9036594" cy="1834289"/>
            <a:chOff x="760708" y="3060062"/>
            <a:chExt cx="9036594" cy="1834289"/>
          </a:xfrm>
        </p:grpSpPr>
        <p:grpSp>
          <p:nvGrpSpPr>
            <p:cNvPr id="2" name="组合 1">
              <a:extLst>
                <a:ext uri="{FF2B5EF4-FFF2-40B4-BE49-F238E27FC236}">
                  <a16:creationId xmlns:a16="http://schemas.microsoft.com/office/drawing/2014/main" id="{C024BC70-AEA4-D9F6-11EE-605F6CA0869A}"/>
                </a:ext>
              </a:extLst>
            </p:cNvPr>
            <p:cNvGrpSpPr/>
            <p:nvPr/>
          </p:nvGrpSpPr>
          <p:grpSpPr>
            <a:xfrm>
              <a:off x="760708" y="3061332"/>
              <a:ext cx="3002552" cy="461645"/>
              <a:chOff x="562707" y="2393395"/>
              <a:chExt cx="3002552" cy="461645"/>
            </a:xfrm>
          </p:grpSpPr>
          <p:pic>
            <p:nvPicPr>
              <p:cNvPr id="19" name="01001030009autoAutoKing">
                <a:hlinkClick r:id="" action="ppaction://media"/>
                <a:extLst>
                  <a:ext uri="{FF2B5EF4-FFF2-40B4-BE49-F238E27FC236}">
                    <a16:creationId xmlns:a16="http://schemas.microsoft.com/office/drawing/2014/main" id="{D5860759-949C-52DC-2390-5DB1395597F8}"/>
                  </a:ext>
                </a:extLst>
              </p:cNvPr>
              <p:cNvPicPr/>
              <p:nvPr>
                <a:audioFile r:link="rId12"/>
                <p:extLst>
                  <p:ext uri="{DAA4B4D4-6D71-4841-9C94-3DE7FCFB9230}">
                    <p14:media xmlns:p14="http://schemas.microsoft.com/office/powerpoint/2010/main" r:embed="rId11"/>
                  </p:ext>
                </p:extLst>
              </p:nvPr>
            </p:nvPicPr>
            <p:blipFill>
              <a:blip r:embed="rId14"/>
              <a:stretch>
                <a:fillRect/>
              </a:stretch>
            </p:blipFill>
            <p:spPr>
              <a:xfrm>
                <a:off x="3101074" y="2393395"/>
                <a:ext cx="464185" cy="461645"/>
              </a:xfrm>
              <a:prstGeom prst="rect">
                <a:avLst/>
              </a:prstGeom>
            </p:spPr>
          </p:pic>
          <p:sp>
            <p:nvSpPr>
              <p:cNvPr id="20" name="文本框 19">
                <a:extLst>
                  <a:ext uri="{FF2B5EF4-FFF2-40B4-BE49-F238E27FC236}">
                    <a16:creationId xmlns:a16="http://schemas.microsoft.com/office/drawing/2014/main" id="{83F2A727-FED8-24CE-88AD-F77EE5F4F706}"/>
                  </a:ext>
                </a:extLst>
              </p:cNvPr>
              <p:cNvSpPr txBox="1"/>
              <p:nvPr/>
            </p:nvSpPr>
            <p:spPr>
              <a:xfrm>
                <a:off x="562707" y="2400884"/>
                <a:ext cx="2538367" cy="368300"/>
              </a:xfrm>
              <a:prstGeom prst="rect">
                <a:avLst/>
              </a:prstGeom>
              <a:noFill/>
            </p:spPr>
            <p:txBody>
              <a:bodyPr wrap="square" rtlCol="0">
                <a:spAutoFit/>
              </a:bodyPr>
              <a:lstStyle/>
              <a:p>
                <a:r>
                  <a:rPr lang="en-US" altLang="zh-CN" dirty="0"/>
                  <a:t>Automatic </a:t>
                </a:r>
                <a:r>
                  <a:rPr lang="en-US" altLang="zh-CN" dirty="0">
                    <a:sym typeface="+mn-ea"/>
                  </a:rPr>
                  <a:t>prosody</a:t>
                </a:r>
                <a:r>
                  <a:rPr lang="en-US" altLang="zh-CN" dirty="0"/>
                  <a:t>:</a:t>
                </a:r>
              </a:p>
            </p:txBody>
          </p:sp>
        </p:grpSp>
        <p:grpSp>
          <p:nvGrpSpPr>
            <p:cNvPr id="7" name="组合 6">
              <a:extLst>
                <a:ext uri="{FF2B5EF4-FFF2-40B4-BE49-F238E27FC236}">
                  <a16:creationId xmlns:a16="http://schemas.microsoft.com/office/drawing/2014/main" id="{548C2ED0-5023-EB01-D468-365C32F3CCF4}"/>
                </a:ext>
              </a:extLst>
            </p:cNvPr>
            <p:cNvGrpSpPr/>
            <p:nvPr/>
          </p:nvGrpSpPr>
          <p:grpSpPr>
            <a:xfrm>
              <a:off x="760708" y="3734030"/>
              <a:ext cx="3001645" cy="464185"/>
              <a:chOff x="562707" y="3226288"/>
              <a:chExt cx="3001645" cy="464185"/>
            </a:xfrm>
          </p:grpSpPr>
          <p:sp>
            <p:nvSpPr>
              <p:cNvPr id="21" name="文本框 20">
                <a:extLst>
                  <a:ext uri="{FF2B5EF4-FFF2-40B4-BE49-F238E27FC236}">
                    <a16:creationId xmlns:a16="http://schemas.microsoft.com/office/drawing/2014/main" id="{C9E8BB08-41EC-3B1B-5174-F4B88F66158D}"/>
                  </a:ext>
                </a:extLst>
              </p:cNvPr>
              <p:cNvSpPr txBox="1"/>
              <p:nvPr/>
            </p:nvSpPr>
            <p:spPr>
              <a:xfrm>
                <a:off x="562707" y="3256536"/>
                <a:ext cx="2839720" cy="368300"/>
              </a:xfrm>
              <a:prstGeom prst="rect">
                <a:avLst/>
              </a:prstGeom>
              <a:noFill/>
            </p:spPr>
            <p:txBody>
              <a:bodyPr wrap="square" rtlCol="0">
                <a:spAutoFit/>
              </a:bodyPr>
              <a:lstStyle/>
              <a:p>
                <a:r>
                  <a:rPr lang="en-US" altLang="zh-CN" dirty="0"/>
                  <a:t>Manual </a:t>
                </a:r>
                <a:r>
                  <a:rPr lang="en-US" altLang="zh-CN" dirty="0">
                    <a:sym typeface="+mn-ea"/>
                  </a:rPr>
                  <a:t>prosody</a:t>
                </a:r>
                <a:r>
                  <a:rPr lang="en-US" altLang="zh-CN" dirty="0"/>
                  <a:t>:</a:t>
                </a:r>
              </a:p>
            </p:txBody>
          </p:sp>
          <p:pic>
            <p:nvPicPr>
              <p:cNvPr id="26" name="01001030009manuAutoKing">
                <a:hlinkClick r:id="" action="ppaction://media"/>
                <a:extLst>
                  <a:ext uri="{FF2B5EF4-FFF2-40B4-BE49-F238E27FC236}">
                    <a16:creationId xmlns:a16="http://schemas.microsoft.com/office/drawing/2014/main" id="{3B7CC4DB-E68A-6305-895D-C7AEDAB13D2C}"/>
                  </a:ext>
                </a:extLst>
              </p:cNvPr>
              <p:cNvPicPr/>
              <p:nvPr>
                <a:audioFile r:link="rId10"/>
                <p:extLst>
                  <p:ext uri="{DAA4B4D4-6D71-4841-9C94-3DE7FCFB9230}">
                    <p14:media xmlns:p14="http://schemas.microsoft.com/office/powerpoint/2010/main" r:embed="rId9"/>
                  </p:ext>
                </p:extLst>
              </p:nvPr>
            </p:nvPicPr>
            <p:blipFill>
              <a:blip r:embed="rId14"/>
              <a:stretch>
                <a:fillRect/>
              </a:stretch>
            </p:blipFill>
            <p:spPr>
              <a:xfrm>
                <a:off x="3100167" y="3226288"/>
                <a:ext cx="464185" cy="464185"/>
              </a:xfrm>
              <a:prstGeom prst="rect">
                <a:avLst/>
              </a:prstGeom>
            </p:spPr>
          </p:pic>
        </p:grpSp>
        <p:grpSp>
          <p:nvGrpSpPr>
            <p:cNvPr id="8" name="组合 7">
              <a:extLst>
                <a:ext uri="{FF2B5EF4-FFF2-40B4-BE49-F238E27FC236}">
                  <a16:creationId xmlns:a16="http://schemas.microsoft.com/office/drawing/2014/main" id="{4B342FA8-F5A2-A167-B039-E39A2F5DA2F0}"/>
                </a:ext>
              </a:extLst>
            </p:cNvPr>
            <p:cNvGrpSpPr/>
            <p:nvPr/>
          </p:nvGrpSpPr>
          <p:grpSpPr>
            <a:xfrm>
              <a:off x="760708" y="4430166"/>
              <a:ext cx="3001644" cy="464185"/>
              <a:chOff x="562707" y="4194532"/>
              <a:chExt cx="3001644" cy="464185"/>
            </a:xfrm>
          </p:grpSpPr>
          <p:sp>
            <p:nvSpPr>
              <p:cNvPr id="22" name="文本框 21">
                <a:extLst>
                  <a:ext uri="{FF2B5EF4-FFF2-40B4-BE49-F238E27FC236}">
                    <a16:creationId xmlns:a16="http://schemas.microsoft.com/office/drawing/2014/main" id="{45E89FDA-04B6-AF7D-5911-CE6078FAD305}"/>
                  </a:ext>
                </a:extLst>
              </p:cNvPr>
              <p:cNvSpPr txBox="1"/>
              <p:nvPr/>
            </p:nvSpPr>
            <p:spPr>
              <a:xfrm>
                <a:off x="562707" y="4242475"/>
                <a:ext cx="2839720" cy="368300"/>
              </a:xfrm>
              <a:prstGeom prst="rect">
                <a:avLst/>
              </a:prstGeom>
              <a:noFill/>
            </p:spPr>
            <p:txBody>
              <a:bodyPr wrap="square" rtlCol="0">
                <a:spAutoFit/>
              </a:bodyPr>
              <a:lstStyle/>
              <a:p>
                <a:r>
                  <a:rPr lang="en-US" altLang="zh-CN" dirty="0"/>
                  <a:t>No prosody:</a:t>
                </a:r>
              </a:p>
            </p:txBody>
          </p:sp>
          <p:pic>
            <p:nvPicPr>
              <p:cNvPr id="27" name="01001030009autoNPros">
                <a:hlinkClick r:id="" action="ppaction://media"/>
                <a:extLst>
                  <a:ext uri="{FF2B5EF4-FFF2-40B4-BE49-F238E27FC236}">
                    <a16:creationId xmlns:a16="http://schemas.microsoft.com/office/drawing/2014/main" id="{93036B0D-CB10-2E29-2006-D18EE383524B}"/>
                  </a:ext>
                </a:extLst>
              </p:cNvPr>
              <p:cNvPicPr/>
              <p:nvPr>
                <a:audioFile r:link="rId8"/>
                <p:extLst>
                  <p:ext uri="{DAA4B4D4-6D71-4841-9C94-3DE7FCFB9230}">
                    <p14:media xmlns:p14="http://schemas.microsoft.com/office/powerpoint/2010/main" r:embed="rId7"/>
                  </p:ext>
                </p:extLst>
              </p:nvPr>
            </p:nvPicPr>
            <p:blipFill>
              <a:blip r:embed="rId14"/>
              <a:stretch>
                <a:fillRect/>
              </a:stretch>
            </p:blipFill>
            <p:spPr>
              <a:xfrm>
                <a:off x="3100166" y="4194532"/>
                <a:ext cx="464185" cy="464185"/>
              </a:xfrm>
              <a:prstGeom prst="rect">
                <a:avLst/>
              </a:prstGeom>
            </p:spPr>
          </p:pic>
        </p:grpSp>
        <p:grpSp>
          <p:nvGrpSpPr>
            <p:cNvPr id="10" name="组合 9">
              <a:extLst>
                <a:ext uri="{FF2B5EF4-FFF2-40B4-BE49-F238E27FC236}">
                  <a16:creationId xmlns:a16="http://schemas.microsoft.com/office/drawing/2014/main" id="{4ED76F22-C326-586B-6213-F346CAD14DA2}"/>
                </a:ext>
              </a:extLst>
            </p:cNvPr>
            <p:cNvGrpSpPr/>
            <p:nvPr/>
          </p:nvGrpSpPr>
          <p:grpSpPr>
            <a:xfrm>
              <a:off x="6400233" y="3060062"/>
              <a:ext cx="3397069" cy="464185"/>
              <a:chOff x="6400233" y="3036884"/>
              <a:chExt cx="3397069" cy="464185"/>
            </a:xfrm>
          </p:grpSpPr>
          <p:sp>
            <p:nvSpPr>
              <p:cNvPr id="29" name="文本框 28">
                <a:extLst>
                  <a:ext uri="{FF2B5EF4-FFF2-40B4-BE49-F238E27FC236}">
                    <a16:creationId xmlns:a16="http://schemas.microsoft.com/office/drawing/2014/main" id="{AEB21CF0-085F-130D-F6AD-679252CF847A}"/>
                  </a:ext>
                </a:extLst>
              </p:cNvPr>
              <p:cNvSpPr txBox="1"/>
              <p:nvPr/>
            </p:nvSpPr>
            <p:spPr>
              <a:xfrm>
                <a:off x="6400233" y="3084826"/>
                <a:ext cx="2839720" cy="368300"/>
              </a:xfrm>
              <a:prstGeom prst="rect">
                <a:avLst/>
              </a:prstGeom>
              <a:noFill/>
            </p:spPr>
            <p:txBody>
              <a:bodyPr wrap="square" rtlCol="0">
                <a:spAutoFit/>
              </a:bodyPr>
              <a:lstStyle/>
              <a:p>
                <a:r>
                  <a:rPr lang="en-US" altLang="zh-CN" dirty="0"/>
                  <a:t>Automatic </a:t>
                </a:r>
                <a:r>
                  <a:rPr lang="en-US" altLang="zh-CN" dirty="0">
                    <a:sym typeface="+mn-ea"/>
                  </a:rPr>
                  <a:t>prosody</a:t>
                </a:r>
                <a:r>
                  <a:rPr lang="en-US" altLang="zh-CN" dirty="0"/>
                  <a:t>:</a:t>
                </a:r>
              </a:p>
            </p:txBody>
          </p:sp>
          <p:pic>
            <p:nvPicPr>
              <p:cNvPr id="30" name="01001010012autoAutoKing">
                <a:hlinkClick r:id="" action="ppaction://media"/>
                <a:extLst>
                  <a:ext uri="{FF2B5EF4-FFF2-40B4-BE49-F238E27FC236}">
                    <a16:creationId xmlns:a16="http://schemas.microsoft.com/office/drawing/2014/main" id="{1C89DB68-1222-9CCF-5585-317930BE57FF}"/>
                  </a:ext>
                </a:extLst>
              </p:cNvPr>
              <p:cNvPicPr/>
              <p:nvPr>
                <a:audioFile r:link="rId6"/>
                <p:extLst>
                  <p:ext uri="{DAA4B4D4-6D71-4841-9C94-3DE7FCFB9230}">
                    <p14:media xmlns:p14="http://schemas.microsoft.com/office/powerpoint/2010/main" r:embed="rId5"/>
                  </p:ext>
                </p:extLst>
              </p:nvPr>
            </p:nvPicPr>
            <p:blipFill>
              <a:blip r:embed="rId14"/>
              <a:stretch>
                <a:fillRect/>
              </a:stretch>
            </p:blipFill>
            <p:spPr>
              <a:xfrm>
                <a:off x="9333117" y="3036884"/>
                <a:ext cx="464185" cy="464185"/>
              </a:xfrm>
              <a:prstGeom prst="rect">
                <a:avLst/>
              </a:prstGeom>
            </p:spPr>
          </p:pic>
        </p:grpSp>
        <p:grpSp>
          <p:nvGrpSpPr>
            <p:cNvPr id="11" name="组合 10">
              <a:extLst>
                <a:ext uri="{FF2B5EF4-FFF2-40B4-BE49-F238E27FC236}">
                  <a16:creationId xmlns:a16="http://schemas.microsoft.com/office/drawing/2014/main" id="{6C882166-34CC-815D-2B14-374201FEAEC6}"/>
                </a:ext>
              </a:extLst>
            </p:cNvPr>
            <p:cNvGrpSpPr/>
            <p:nvPr/>
          </p:nvGrpSpPr>
          <p:grpSpPr>
            <a:xfrm>
              <a:off x="6418580" y="3734030"/>
              <a:ext cx="3378722" cy="464185"/>
              <a:chOff x="6418580" y="3743079"/>
              <a:chExt cx="3378722" cy="464185"/>
            </a:xfrm>
          </p:grpSpPr>
          <p:sp>
            <p:nvSpPr>
              <p:cNvPr id="31" name="文本框 30">
                <a:extLst>
                  <a:ext uri="{FF2B5EF4-FFF2-40B4-BE49-F238E27FC236}">
                    <a16:creationId xmlns:a16="http://schemas.microsoft.com/office/drawing/2014/main" id="{B9701DD2-E0C3-E7DE-3D81-09930938C1B0}"/>
                  </a:ext>
                </a:extLst>
              </p:cNvPr>
              <p:cNvSpPr txBox="1"/>
              <p:nvPr/>
            </p:nvSpPr>
            <p:spPr>
              <a:xfrm>
                <a:off x="6418580" y="3791021"/>
                <a:ext cx="2839720" cy="368300"/>
              </a:xfrm>
              <a:prstGeom prst="rect">
                <a:avLst/>
              </a:prstGeom>
              <a:noFill/>
            </p:spPr>
            <p:txBody>
              <a:bodyPr wrap="square" rtlCol="0">
                <a:spAutoFit/>
              </a:bodyPr>
              <a:lstStyle/>
              <a:p>
                <a:r>
                  <a:rPr lang="en-US" altLang="zh-CN" dirty="0"/>
                  <a:t>Manual </a:t>
                </a:r>
                <a:r>
                  <a:rPr lang="en-US" altLang="zh-CN" dirty="0">
                    <a:sym typeface="+mn-ea"/>
                  </a:rPr>
                  <a:t>prosody</a:t>
                </a:r>
                <a:r>
                  <a:rPr lang="en-US" altLang="zh-CN" dirty="0"/>
                  <a:t>:</a:t>
                </a:r>
              </a:p>
            </p:txBody>
          </p:sp>
          <p:pic>
            <p:nvPicPr>
              <p:cNvPr id="32" name="01001010012manuAutoKing">
                <a:hlinkClick r:id="" action="ppaction://media"/>
                <a:extLst>
                  <a:ext uri="{FF2B5EF4-FFF2-40B4-BE49-F238E27FC236}">
                    <a16:creationId xmlns:a16="http://schemas.microsoft.com/office/drawing/2014/main" id="{AC478C13-295A-FD40-0BC9-2F2521143269}"/>
                  </a:ext>
                </a:extLst>
              </p:cNvPr>
              <p:cNvPicPr/>
              <p:nvPr>
                <a:audioFile r:link="rId4"/>
                <p:extLst>
                  <p:ext uri="{DAA4B4D4-6D71-4841-9C94-3DE7FCFB9230}">
                    <p14:media xmlns:p14="http://schemas.microsoft.com/office/powerpoint/2010/main" r:embed="rId3"/>
                  </p:ext>
                </p:extLst>
              </p:nvPr>
            </p:nvPicPr>
            <p:blipFill>
              <a:blip r:embed="rId14"/>
              <a:stretch>
                <a:fillRect/>
              </a:stretch>
            </p:blipFill>
            <p:spPr>
              <a:xfrm>
                <a:off x="9333117" y="3743079"/>
                <a:ext cx="464185" cy="464185"/>
              </a:xfrm>
              <a:prstGeom prst="rect">
                <a:avLst/>
              </a:prstGeom>
            </p:spPr>
          </p:pic>
        </p:grpSp>
        <p:grpSp>
          <p:nvGrpSpPr>
            <p:cNvPr id="35" name="组合 34">
              <a:extLst>
                <a:ext uri="{FF2B5EF4-FFF2-40B4-BE49-F238E27FC236}">
                  <a16:creationId xmlns:a16="http://schemas.microsoft.com/office/drawing/2014/main" id="{09A6A8C3-62CB-D565-F85C-60E7D6B33B4B}"/>
                </a:ext>
              </a:extLst>
            </p:cNvPr>
            <p:cNvGrpSpPr/>
            <p:nvPr/>
          </p:nvGrpSpPr>
          <p:grpSpPr>
            <a:xfrm>
              <a:off x="6418580" y="4430166"/>
              <a:ext cx="3378722" cy="464185"/>
              <a:chOff x="6418580" y="4496151"/>
              <a:chExt cx="3378722" cy="464185"/>
            </a:xfrm>
          </p:grpSpPr>
          <p:sp>
            <p:nvSpPr>
              <p:cNvPr id="33" name="文本框 32">
                <a:extLst>
                  <a:ext uri="{FF2B5EF4-FFF2-40B4-BE49-F238E27FC236}">
                    <a16:creationId xmlns:a16="http://schemas.microsoft.com/office/drawing/2014/main" id="{2508B339-6A06-5BB9-2078-7E0DA6F3682F}"/>
                  </a:ext>
                </a:extLst>
              </p:cNvPr>
              <p:cNvSpPr txBox="1"/>
              <p:nvPr/>
            </p:nvSpPr>
            <p:spPr>
              <a:xfrm>
                <a:off x="6418580" y="4544093"/>
                <a:ext cx="2839720" cy="368300"/>
              </a:xfrm>
              <a:prstGeom prst="rect">
                <a:avLst/>
              </a:prstGeom>
              <a:noFill/>
            </p:spPr>
            <p:txBody>
              <a:bodyPr wrap="square" rtlCol="0">
                <a:spAutoFit/>
              </a:bodyPr>
              <a:lstStyle/>
              <a:p>
                <a:r>
                  <a:rPr lang="en-US" altLang="zh-CN" dirty="0"/>
                  <a:t>No prosody:</a:t>
                </a:r>
              </a:p>
            </p:txBody>
          </p:sp>
          <p:pic>
            <p:nvPicPr>
              <p:cNvPr id="34" name="01001010012autoNPros">
                <a:hlinkClick r:id="" action="ppaction://media"/>
                <a:extLst>
                  <a:ext uri="{FF2B5EF4-FFF2-40B4-BE49-F238E27FC236}">
                    <a16:creationId xmlns:a16="http://schemas.microsoft.com/office/drawing/2014/main" id="{5A6F5920-0B67-0F68-792C-8B912374FBF2}"/>
                  </a:ext>
                </a:extLst>
              </p:cNvPr>
              <p:cNvPicPr/>
              <p:nvPr>
                <a:audioFile r:link="rId2"/>
                <p:extLst>
                  <p:ext uri="{DAA4B4D4-6D71-4841-9C94-3DE7FCFB9230}">
                    <p14:media xmlns:p14="http://schemas.microsoft.com/office/powerpoint/2010/main" r:embed="rId1"/>
                  </p:ext>
                </p:extLst>
              </p:nvPr>
            </p:nvPicPr>
            <p:blipFill>
              <a:blip r:embed="rId14"/>
              <a:stretch>
                <a:fillRect/>
              </a:stretch>
            </p:blipFill>
            <p:spPr>
              <a:xfrm>
                <a:off x="9333117" y="4496151"/>
                <a:ext cx="464185" cy="464185"/>
              </a:xfrm>
              <a:prstGeom prst="rect">
                <a:avLst/>
              </a:prstGeom>
            </p:spPr>
          </p:pic>
        </p:grpSp>
      </p:grpSp>
    </p:spTree>
    <p:extLst>
      <p:ext uri="{BB962C8B-B14F-4D97-AF65-F5344CB8AC3E}">
        <p14:creationId xmlns:p14="http://schemas.microsoft.com/office/powerpoint/2010/main" val="1169260912"/>
      </p:ext>
    </p:extLst>
  </p:cSld>
  <p:clrMapOvr>
    <a:masterClrMapping/>
  </p:clrMapOvr>
  <p:transition spd="med">
    <p:fade/>
  </p:transition>
  <p:timing>
    <p:tnLst>
      <p:par>
        <p:cTn id="1" dur="indefinite" restart="never" nodeType="tmRoot">
          <p:childTnLst>
            <p:audio>
              <p:cMediaNode>
                <p:cTn id="2" fill="hold" display="1">
                  <p:stCondLst>
                    <p:cond delay="indefinite"/>
                  </p:stCondLst>
                  <p:endCondLst>
                    <p:cond evt="onNext" delay="0">
                      <p:tgtEl>
                        <p:sldTgt/>
                      </p:tgtEl>
                    </p:cond>
                    <p:cond evt="onPrev" delay="0">
                      <p:tgtEl>
                        <p:sldTgt/>
                      </p:tgtEl>
                    </p:cond>
                    <p:cond evt="onStopAudio" delay="0">
                      <p:tgtEl>
                        <p:sldTgt/>
                      </p:tgtEl>
                    </p:cond>
                  </p:endCondLst>
                </p:cTn>
                <p:tgtEl>
                  <p:spTgt spid="19"/>
                </p:tgtEl>
              </p:cMediaNode>
            </p:audio>
            <p:audio>
              <p:cMediaNode>
                <p:cTn id="3" fill="hold" display="1">
                  <p:stCondLst>
                    <p:cond delay="indefinite"/>
                  </p:stCondLst>
                  <p:endCondLst>
                    <p:cond evt="onNext" delay="0">
                      <p:tgtEl>
                        <p:sldTgt/>
                      </p:tgtEl>
                    </p:cond>
                    <p:cond evt="onPrev" delay="0">
                      <p:tgtEl>
                        <p:sldTgt/>
                      </p:tgtEl>
                    </p:cond>
                    <p:cond evt="onStopAudio" delay="0">
                      <p:tgtEl>
                        <p:sldTgt/>
                      </p:tgtEl>
                    </p:cond>
                  </p:endCondLst>
                </p:cTn>
                <p:tgtEl>
                  <p:spTgt spid="26"/>
                </p:tgtEl>
              </p:cMediaNode>
            </p:audio>
            <p:audio>
              <p:cMediaNode>
                <p:cTn id="4" fill="hold" display="1">
                  <p:stCondLst>
                    <p:cond delay="indefinite"/>
                  </p:stCondLst>
                  <p:endCondLst>
                    <p:cond evt="onNext" delay="0">
                      <p:tgtEl>
                        <p:sldTgt/>
                      </p:tgtEl>
                    </p:cond>
                    <p:cond evt="onPrev" delay="0">
                      <p:tgtEl>
                        <p:sldTgt/>
                      </p:tgtEl>
                    </p:cond>
                    <p:cond evt="onStopAudio" delay="0">
                      <p:tgtEl>
                        <p:sldTgt/>
                      </p:tgtEl>
                    </p:cond>
                  </p:endCondLst>
                </p:cTn>
                <p:tgtEl>
                  <p:spTgt spid="27"/>
                </p:tgtEl>
              </p:cMediaNode>
            </p:audio>
            <p:audio>
              <p:cMediaNode>
                <p:cTn id="5" fill="hold" display="1">
                  <p:stCondLst>
                    <p:cond delay="indefinite"/>
                  </p:stCondLst>
                  <p:endCondLst>
                    <p:cond evt="onNext" delay="0">
                      <p:tgtEl>
                        <p:sldTgt/>
                      </p:tgtEl>
                    </p:cond>
                    <p:cond evt="onPrev" delay="0">
                      <p:tgtEl>
                        <p:sldTgt/>
                      </p:tgtEl>
                    </p:cond>
                    <p:cond evt="onStopAudio" delay="0">
                      <p:tgtEl>
                        <p:sldTgt/>
                      </p:tgtEl>
                    </p:cond>
                  </p:endCondLst>
                </p:cTn>
                <p:tgtEl>
                  <p:spTgt spid="30"/>
                </p:tgtEl>
              </p:cMediaNode>
            </p:audio>
            <p:audio>
              <p:cMediaNode>
                <p:cTn id="6" fill="hold" display="1">
                  <p:stCondLst>
                    <p:cond delay="indefinite"/>
                  </p:stCondLst>
                  <p:endCondLst>
                    <p:cond evt="onNext" delay="0">
                      <p:tgtEl>
                        <p:sldTgt/>
                      </p:tgtEl>
                    </p:cond>
                    <p:cond evt="onPrev" delay="0">
                      <p:tgtEl>
                        <p:sldTgt/>
                      </p:tgtEl>
                    </p:cond>
                    <p:cond evt="onStopAudio" delay="0">
                      <p:tgtEl>
                        <p:sldTgt/>
                      </p:tgtEl>
                    </p:cond>
                  </p:endCondLst>
                </p:cTn>
                <p:tgtEl>
                  <p:spTgt spid="32"/>
                </p:tgtEl>
              </p:cMediaNode>
            </p:audio>
            <p:audio>
              <p:cMediaNode>
                <p:cTn id="7" fill="hold" display="1">
                  <p:stCondLst>
                    <p:cond delay="indefinite"/>
                  </p:stCondLst>
                  <p:endCondLst>
                    <p:cond evt="onNext" delay="0">
                      <p:tgtEl>
                        <p:sldTgt/>
                      </p:tgtEl>
                    </p:cond>
                    <p:cond evt="onPrev" delay="0">
                      <p:tgtEl>
                        <p:sldTgt/>
                      </p:tgtEl>
                    </p:cond>
                    <p:cond evt="onStopAudio" delay="0">
                      <p:tgtEl>
                        <p:sldTgt/>
                      </p:tgtEl>
                    </p:cond>
                  </p:endCondLst>
                </p:cTn>
                <p:tgtEl>
                  <p:spTgt spid="3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AB34262F-EEB0-44EA-B016-747429F4EA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48947" y="189950"/>
            <a:ext cx="2125699" cy="514818"/>
          </a:xfrm>
          <a:prstGeom prst="rect">
            <a:avLst/>
          </a:prstGeom>
        </p:spPr>
      </p:pic>
      <p:sp>
        <p:nvSpPr>
          <p:cNvPr id="28" name="TextBox 11">
            <a:extLst>
              <a:ext uri="{FF2B5EF4-FFF2-40B4-BE49-F238E27FC236}">
                <a16:creationId xmlns:a16="http://schemas.microsoft.com/office/drawing/2014/main" id="{9C107FE4-10DF-41F8-A7B8-44AD2A82B2B7}"/>
              </a:ext>
            </a:extLst>
          </p:cNvPr>
          <p:cNvSpPr txBox="1"/>
          <p:nvPr/>
        </p:nvSpPr>
        <p:spPr>
          <a:xfrm>
            <a:off x="6318490" y="2951946"/>
            <a:ext cx="5626733" cy="954107"/>
          </a:xfrm>
          <a:prstGeom prst="rect">
            <a:avLst/>
          </a:prstGeom>
          <a:noFill/>
        </p:spPr>
        <p:txBody>
          <a:bodyPr wrap="none" rtlCol="0">
            <a:spAutoFit/>
          </a:bodyPr>
          <a:lstStyle/>
          <a:p>
            <a:pPr marL="0" lvl="1"/>
            <a:r>
              <a:rPr lang="zh-CN" altLang="en-US" sz="2800" b="1" dirty="0">
                <a:solidFill>
                  <a:srgbClr val="006AB6"/>
                </a:solidFill>
                <a:latin typeface="微软雅黑" panose="020B0503020204020204" pitchFamily="34" charset="-122"/>
                <a:ea typeface="微软雅黑" panose="020B0503020204020204" pitchFamily="34" charset="-122"/>
              </a:rPr>
              <a:t>第一部分</a:t>
            </a:r>
          </a:p>
          <a:p>
            <a:pPr marL="0" lvl="1"/>
            <a:r>
              <a:rPr lang="en-US" altLang="zh-CN" sz="2800" b="1" dirty="0">
                <a:solidFill>
                  <a:srgbClr val="006AB6"/>
                </a:solidFill>
                <a:latin typeface="微软雅黑" panose="020B0503020204020204" pitchFamily="34" charset="-122"/>
                <a:ea typeface="微软雅黑" panose="020B0503020204020204" pitchFamily="34" charset="-122"/>
              </a:rPr>
              <a:t>Automatic Prosody Annotator</a:t>
            </a:r>
            <a:endParaRPr lang="zh-CN" altLang="en-US" sz="2800" b="1" dirty="0">
              <a:solidFill>
                <a:srgbClr val="006AB6"/>
              </a:solidFill>
              <a:latin typeface="微软雅黑" panose="020B0503020204020204" pitchFamily="34" charset="-122"/>
              <a:ea typeface="微软雅黑" panose="020B0503020204020204" pitchFamily="34" charset="-122"/>
            </a:endParaRPr>
          </a:p>
        </p:txBody>
      </p:sp>
      <p:cxnSp>
        <p:nvCxnSpPr>
          <p:cNvPr id="29" name="直接连接符 28">
            <a:extLst>
              <a:ext uri="{FF2B5EF4-FFF2-40B4-BE49-F238E27FC236}">
                <a16:creationId xmlns:a16="http://schemas.microsoft.com/office/drawing/2014/main" id="{BCC114F6-6594-42BF-8622-11C42C29BBDC}"/>
              </a:ext>
            </a:extLst>
          </p:cNvPr>
          <p:cNvCxnSpPr/>
          <p:nvPr/>
        </p:nvCxnSpPr>
        <p:spPr>
          <a:xfrm flipV="1">
            <a:off x="6023847" y="2542222"/>
            <a:ext cx="0" cy="1997848"/>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30" name="TextBox 13">
            <a:extLst>
              <a:ext uri="{FF2B5EF4-FFF2-40B4-BE49-F238E27FC236}">
                <a16:creationId xmlns:a16="http://schemas.microsoft.com/office/drawing/2014/main" id="{96DBA84B-CC4E-4AD4-BE2C-072B1B7400DD}"/>
              </a:ext>
            </a:extLst>
          </p:cNvPr>
          <p:cNvSpPr txBox="1"/>
          <p:nvPr/>
        </p:nvSpPr>
        <p:spPr>
          <a:xfrm>
            <a:off x="4260277" y="4193821"/>
            <a:ext cx="1269558" cy="346249"/>
          </a:xfrm>
          <a:prstGeom prst="rect">
            <a:avLst/>
          </a:prstGeom>
          <a:noFill/>
        </p:spPr>
        <p:txBody>
          <a:bodyPr wrap="square" lIns="0" tIns="0" rIns="0" bIns="0" rtlCol="0">
            <a:spAutoFit/>
          </a:bodyPr>
          <a:lstStyle/>
          <a:p>
            <a:r>
              <a:rPr lang="en-US" altLang="zh-CN" sz="2250" dirty="0">
                <a:solidFill>
                  <a:schemeClr val="tx1">
                    <a:lumMod val="65000"/>
                    <a:lumOff val="35000"/>
                  </a:schemeClr>
                </a:solidFill>
                <a:latin typeface="Arial" panose="020B0604020202020204" pitchFamily="34" charset="0"/>
                <a:ea typeface="+mj-ea"/>
                <a:cs typeface="Arial" panose="020B0604020202020204" pitchFamily="34" charset="0"/>
              </a:rPr>
              <a:t>PART 01</a:t>
            </a:r>
            <a:endParaRPr lang="zh-CN" altLang="en-US" sz="2250" dirty="0">
              <a:solidFill>
                <a:schemeClr val="tx1">
                  <a:lumMod val="65000"/>
                  <a:lumOff val="35000"/>
                </a:schemeClr>
              </a:solidFill>
              <a:latin typeface="Arial" panose="020B0604020202020204" pitchFamily="34" charset="0"/>
              <a:ea typeface="+mj-ea"/>
              <a:cs typeface="Arial" panose="020B0604020202020204" pitchFamily="34" charset="0"/>
            </a:endParaRPr>
          </a:p>
        </p:txBody>
      </p:sp>
      <p:grpSp>
        <p:nvGrpSpPr>
          <p:cNvPr id="31" name="组合 30">
            <a:extLst>
              <a:ext uri="{FF2B5EF4-FFF2-40B4-BE49-F238E27FC236}">
                <a16:creationId xmlns:a16="http://schemas.microsoft.com/office/drawing/2014/main" id="{DE23C08C-9262-4CB6-A8F2-284E1AABB3A2}"/>
              </a:ext>
            </a:extLst>
          </p:cNvPr>
          <p:cNvGrpSpPr/>
          <p:nvPr/>
        </p:nvGrpSpPr>
        <p:grpSpPr>
          <a:xfrm>
            <a:off x="4052827" y="2505429"/>
            <a:ext cx="1477008" cy="1477008"/>
            <a:chOff x="304800" y="673100"/>
            <a:chExt cx="4000500" cy="4000500"/>
          </a:xfrm>
          <a:effectLst>
            <a:outerShdw blurRad="444500" dist="254000" dir="8100000" algn="tr" rotWithShape="0">
              <a:prstClr val="black">
                <a:alpha val="50000"/>
              </a:prstClr>
            </a:outerShdw>
          </a:effectLst>
        </p:grpSpPr>
        <p:sp>
          <p:nvSpPr>
            <p:cNvPr id="32" name="同心圆 17">
              <a:extLst>
                <a:ext uri="{FF2B5EF4-FFF2-40B4-BE49-F238E27FC236}">
                  <a16:creationId xmlns:a16="http://schemas.microsoft.com/office/drawing/2014/main" id="{32A72B25-A268-49F9-936F-8DCB37C7F73E}"/>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mj-ea"/>
                <a:ea typeface="+mj-ea"/>
              </a:endParaRPr>
            </a:p>
          </p:txBody>
        </p:sp>
        <p:sp>
          <p:nvSpPr>
            <p:cNvPr id="33" name="椭圆 32">
              <a:extLst>
                <a:ext uri="{FF2B5EF4-FFF2-40B4-BE49-F238E27FC236}">
                  <a16:creationId xmlns:a16="http://schemas.microsoft.com/office/drawing/2014/main" id="{8945DB36-F6E8-4D49-A5B9-12A4B9649CA9}"/>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mj-ea"/>
                <a:ea typeface="+mj-ea"/>
              </a:endParaRPr>
            </a:p>
          </p:txBody>
        </p:sp>
      </p:grpSp>
      <p:sp>
        <p:nvSpPr>
          <p:cNvPr id="34" name="TextBox 13">
            <a:extLst>
              <a:ext uri="{FF2B5EF4-FFF2-40B4-BE49-F238E27FC236}">
                <a16:creationId xmlns:a16="http://schemas.microsoft.com/office/drawing/2014/main" id="{5EC16B1B-4F89-46B1-AAFB-1BD98DC0882D}"/>
              </a:ext>
            </a:extLst>
          </p:cNvPr>
          <p:cNvSpPr txBox="1"/>
          <p:nvPr/>
        </p:nvSpPr>
        <p:spPr>
          <a:xfrm>
            <a:off x="4234631" y="2737376"/>
            <a:ext cx="1269558" cy="1081963"/>
          </a:xfrm>
          <a:prstGeom prst="rect">
            <a:avLst/>
          </a:prstGeom>
          <a:noFill/>
        </p:spPr>
        <p:txBody>
          <a:bodyPr wrap="square" lIns="0" tIns="0" rIns="0" bIns="0" rtlCol="0">
            <a:spAutoFit/>
          </a:bodyPr>
          <a:lstStyle/>
          <a:p>
            <a:r>
              <a:rPr lang="en-US" altLang="zh-CN" sz="7031" b="1" dirty="0">
                <a:solidFill>
                  <a:srgbClr val="006AB6"/>
                </a:solidFill>
                <a:latin typeface="Arial" panose="020B0604020202020204" pitchFamily="34" charset="0"/>
                <a:ea typeface="+mj-ea"/>
                <a:cs typeface="Arial" panose="020B0604020202020204" pitchFamily="34" charset="0"/>
              </a:rPr>
              <a:t>01</a:t>
            </a:r>
            <a:endParaRPr lang="zh-CN" altLang="en-US" sz="7031" b="1" dirty="0">
              <a:solidFill>
                <a:srgbClr val="006AB6"/>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356353930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par>
                          <p:cTn id="12" fill="hold">
                            <p:stCondLst>
                              <p:cond delay="1000"/>
                            </p:stCondLst>
                            <p:childTnLst>
                              <p:par>
                                <p:cTn id="13" presetID="47" presetClass="entr" presetSubtype="0"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anim calcmode="lin" valueType="num">
                                      <p:cBhvr>
                                        <p:cTn id="16" dur="500" fill="hold"/>
                                        <p:tgtEl>
                                          <p:spTgt spid="34"/>
                                        </p:tgtEl>
                                        <p:attrNameLst>
                                          <p:attrName>ppt_x</p:attrName>
                                        </p:attrNameLst>
                                      </p:cBhvr>
                                      <p:tavLst>
                                        <p:tav tm="0">
                                          <p:val>
                                            <p:strVal val="#ppt_x"/>
                                          </p:val>
                                        </p:tav>
                                        <p:tav tm="100000">
                                          <p:val>
                                            <p:strVal val="#ppt_x"/>
                                          </p:val>
                                        </p:tav>
                                      </p:tavLst>
                                    </p:anim>
                                    <p:anim calcmode="lin" valueType="num">
                                      <p:cBhvr>
                                        <p:cTn id="17" dur="500" fill="hold"/>
                                        <p:tgtEl>
                                          <p:spTgt spid="34"/>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12" presetClass="entr" presetSubtype="8" fill="hold" grpId="0" nodeType="after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p:tgtEl>
                                          <p:spTgt spid="28"/>
                                        </p:tgtEl>
                                        <p:attrNameLst>
                                          <p:attrName>ppt_x</p:attrName>
                                        </p:attrNameLst>
                                      </p:cBhvr>
                                      <p:tavLst>
                                        <p:tav tm="0">
                                          <p:val>
                                            <p:strVal val="#ppt_x-#ppt_w*1.125000"/>
                                          </p:val>
                                        </p:tav>
                                        <p:tav tm="100000">
                                          <p:val>
                                            <p:strVal val="#ppt_x"/>
                                          </p:val>
                                        </p:tav>
                                      </p:tavLst>
                                    </p:anim>
                                    <p:animEffect transition="in" filter="wipe(right)">
                                      <p:cBhvr>
                                        <p:cTn id="22" dur="500"/>
                                        <p:tgtEl>
                                          <p:spTgt spid="28"/>
                                        </p:tgtEl>
                                      </p:cBhvr>
                                    </p:animEffect>
                                  </p:childTnLst>
                                </p:cTn>
                              </p:par>
                            </p:childTnLst>
                          </p:cTn>
                        </p:par>
                        <p:par>
                          <p:cTn id="23" fill="hold">
                            <p:stCondLst>
                              <p:cond delay="2000"/>
                            </p:stCondLst>
                            <p:childTnLst>
                              <p:par>
                                <p:cTn id="24" presetID="47" presetClass="entr" presetSubtype="0" fill="hold" grpId="0" nodeType="after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anim calcmode="lin" valueType="num">
                                      <p:cBhvr>
                                        <p:cTn id="27" dur="500" fill="hold"/>
                                        <p:tgtEl>
                                          <p:spTgt spid="30"/>
                                        </p:tgtEl>
                                        <p:attrNameLst>
                                          <p:attrName>ppt_x</p:attrName>
                                        </p:attrNameLst>
                                      </p:cBhvr>
                                      <p:tavLst>
                                        <p:tav tm="0">
                                          <p:val>
                                            <p:strVal val="#ppt_x"/>
                                          </p:val>
                                        </p:tav>
                                        <p:tav tm="100000">
                                          <p:val>
                                            <p:strVal val="#ppt_x"/>
                                          </p:val>
                                        </p:tav>
                                      </p:tavLst>
                                    </p:anim>
                                    <p:anim calcmode="lin" valueType="num">
                                      <p:cBhvr>
                                        <p:cTn id="28"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P spid="3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5BFA2E73-31B1-753B-DABD-015C046374CE}"/>
              </a:ext>
            </a:extLst>
          </p:cNvPr>
          <p:cNvSpPr txBox="1"/>
          <p:nvPr/>
        </p:nvSpPr>
        <p:spPr>
          <a:xfrm>
            <a:off x="562707" y="646490"/>
            <a:ext cx="8695593" cy="523220"/>
          </a:xfrm>
          <a:prstGeom prst="rect">
            <a:avLst/>
          </a:prstGeom>
          <a:noFill/>
        </p:spPr>
        <p:txBody>
          <a:bodyPr wrap="square" rtlCol="0">
            <a:spAutoFit/>
          </a:bodyPr>
          <a:lstStyle/>
          <a:p>
            <a:pPr marL="0" lvl="1"/>
            <a:r>
              <a:rPr lang="en-US" altLang="zh-CN" sz="2800" b="1" dirty="0">
                <a:latin typeface="微软雅黑" panose="020B0503020204020204" pitchFamily="34" charset="-122"/>
                <a:ea typeface="微软雅黑" panose="020B0503020204020204" pitchFamily="34" charset="-122"/>
              </a:rPr>
              <a:t>Automatic Prosody Annotator – </a:t>
            </a:r>
            <a:r>
              <a:rPr lang="zh-CN" altLang="en-US" sz="2800" b="1" dirty="0">
                <a:latin typeface="微软雅黑" panose="020B0503020204020204" pitchFamily="34" charset="-122"/>
                <a:ea typeface="微软雅黑" panose="020B0503020204020204" pitchFamily="34" charset="-122"/>
              </a:rPr>
              <a:t>实际效果</a:t>
            </a:r>
          </a:p>
        </p:txBody>
      </p:sp>
      <p:cxnSp>
        <p:nvCxnSpPr>
          <p:cNvPr id="6" name="直接连接符 5">
            <a:extLst>
              <a:ext uri="{FF2B5EF4-FFF2-40B4-BE49-F238E27FC236}">
                <a16:creationId xmlns:a16="http://schemas.microsoft.com/office/drawing/2014/main" id="{558F6BB5-5D22-901B-4C56-72BC6686A90C}"/>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2170E7D3-B352-5D81-27C3-63EE647A1678}"/>
              </a:ext>
            </a:extLst>
          </p:cNvPr>
          <p:cNvSpPr txBox="1"/>
          <p:nvPr/>
        </p:nvSpPr>
        <p:spPr>
          <a:xfrm>
            <a:off x="215753" y="1456338"/>
            <a:ext cx="5785904" cy="57329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400" dirty="0"/>
              <a:t>气呼呼的张亮对着张明狠狠地骂了起来。</a:t>
            </a:r>
          </a:p>
        </p:txBody>
      </p:sp>
      <p:sp>
        <p:nvSpPr>
          <p:cNvPr id="28" name="文本框 27">
            <a:extLst>
              <a:ext uri="{FF2B5EF4-FFF2-40B4-BE49-F238E27FC236}">
                <a16:creationId xmlns:a16="http://schemas.microsoft.com/office/drawing/2014/main" id="{B33C66FD-B17F-22D0-BE24-16571D274C87}"/>
              </a:ext>
            </a:extLst>
          </p:cNvPr>
          <p:cNvSpPr txBox="1"/>
          <p:nvPr/>
        </p:nvSpPr>
        <p:spPr>
          <a:xfrm>
            <a:off x="6321340" y="1456338"/>
            <a:ext cx="5514062" cy="112729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400" dirty="0"/>
              <a:t>该公司的现金管理系统无法应付激增的撤资要求。</a:t>
            </a:r>
          </a:p>
        </p:txBody>
      </p:sp>
      <p:grpSp>
        <p:nvGrpSpPr>
          <p:cNvPr id="36" name="组合 35">
            <a:extLst>
              <a:ext uri="{FF2B5EF4-FFF2-40B4-BE49-F238E27FC236}">
                <a16:creationId xmlns:a16="http://schemas.microsoft.com/office/drawing/2014/main" id="{D45900DD-3F71-BEA6-37CA-CCE15A206D29}"/>
              </a:ext>
            </a:extLst>
          </p:cNvPr>
          <p:cNvGrpSpPr/>
          <p:nvPr/>
        </p:nvGrpSpPr>
        <p:grpSpPr>
          <a:xfrm>
            <a:off x="760708" y="3060062"/>
            <a:ext cx="9036594" cy="1834289"/>
            <a:chOff x="760708" y="3060062"/>
            <a:chExt cx="9036594" cy="1834289"/>
          </a:xfrm>
        </p:grpSpPr>
        <p:grpSp>
          <p:nvGrpSpPr>
            <p:cNvPr id="2" name="组合 1">
              <a:extLst>
                <a:ext uri="{FF2B5EF4-FFF2-40B4-BE49-F238E27FC236}">
                  <a16:creationId xmlns:a16="http://schemas.microsoft.com/office/drawing/2014/main" id="{C024BC70-AEA4-D9F6-11EE-605F6CA0869A}"/>
                </a:ext>
              </a:extLst>
            </p:cNvPr>
            <p:cNvGrpSpPr/>
            <p:nvPr/>
          </p:nvGrpSpPr>
          <p:grpSpPr>
            <a:xfrm>
              <a:off x="760708" y="3061332"/>
              <a:ext cx="3002552" cy="461645"/>
              <a:chOff x="562707" y="2393395"/>
              <a:chExt cx="3002552" cy="461645"/>
            </a:xfrm>
          </p:grpSpPr>
          <p:pic>
            <p:nvPicPr>
              <p:cNvPr id="19" name="01001030009autoAutoKing">
                <a:hlinkClick r:id="" action="ppaction://media"/>
                <a:extLst>
                  <a:ext uri="{FF2B5EF4-FFF2-40B4-BE49-F238E27FC236}">
                    <a16:creationId xmlns:a16="http://schemas.microsoft.com/office/drawing/2014/main" id="{D5860759-949C-52DC-2390-5DB1395597F8}"/>
                  </a:ext>
                </a:extLst>
              </p:cNvPr>
              <p:cNvPicPr/>
              <p:nvPr>
                <a:audioFile r:link="rId12"/>
                <p:extLst>
                  <p:ext uri="{DAA4B4D4-6D71-4841-9C94-3DE7FCFB9230}">
                    <p14:media xmlns:p14="http://schemas.microsoft.com/office/powerpoint/2010/main" r:embed="rId11"/>
                  </p:ext>
                </p:extLst>
              </p:nvPr>
            </p:nvPicPr>
            <p:blipFill>
              <a:blip r:embed="rId14"/>
              <a:stretch>
                <a:fillRect/>
              </a:stretch>
            </p:blipFill>
            <p:spPr>
              <a:xfrm>
                <a:off x="3101074" y="2393395"/>
                <a:ext cx="464185" cy="461645"/>
              </a:xfrm>
              <a:prstGeom prst="rect">
                <a:avLst/>
              </a:prstGeom>
            </p:spPr>
          </p:pic>
          <p:sp>
            <p:nvSpPr>
              <p:cNvPr id="20" name="文本框 19">
                <a:extLst>
                  <a:ext uri="{FF2B5EF4-FFF2-40B4-BE49-F238E27FC236}">
                    <a16:creationId xmlns:a16="http://schemas.microsoft.com/office/drawing/2014/main" id="{83F2A727-FED8-24CE-88AD-F77EE5F4F706}"/>
                  </a:ext>
                </a:extLst>
              </p:cNvPr>
              <p:cNvSpPr txBox="1"/>
              <p:nvPr/>
            </p:nvSpPr>
            <p:spPr>
              <a:xfrm>
                <a:off x="562707" y="2400884"/>
                <a:ext cx="2538367" cy="368300"/>
              </a:xfrm>
              <a:prstGeom prst="rect">
                <a:avLst/>
              </a:prstGeom>
              <a:noFill/>
            </p:spPr>
            <p:txBody>
              <a:bodyPr wrap="square" rtlCol="0">
                <a:spAutoFit/>
              </a:bodyPr>
              <a:lstStyle/>
              <a:p>
                <a:r>
                  <a:rPr lang="en-US" altLang="zh-CN" dirty="0"/>
                  <a:t>Automatic </a:t>
                </a:r>
                <a:r>
                  <a:rPr lang="en-US" altLang="zh-CN" dirty="0">
                    <a:sym typeface="+mn-ea"/>
                  </a:rPr>
                  <a:t>prosody</a:t>
                </a:r>
                <a:r>
                  <a:rPr lang="en-US" altLang="zh-CN" dirty="0"/>
                  <a:t>:</a:t>
                </a:r>
              </a:p>
            </p:txBody>
          </p:sp>
        </p:grpSp>
        <p:grpSp>
          <p:nvGrpSpPr>
            <p:cNvPr id="7" name="组合 6">
              <a:extLst>
                <a:ext uri="{FF2B5EF4-FFF2-40B4-BE49-F238E27FC236}">
                  <a16:creationId xmlns:a16="http://schemas.microsoft.com/office/drawing/2014/main" id="{548C2ED0-5023-EB01-D468-365C32F3CCF4}"/>
                </a:ext>
              </a:extLst>
            </p:cNvPr>
            <p:cNvGrpSpPr/>
            <p:nvPr/>
          </p:nvGrpSpPr>
          <p:grpSpPr>
            <a:xfrm>
              <a:off x="760708" y="3734030"/>
              <a:ext cx="3001645" cy="464185"/>
              <a:chOff x="562707" y="3226288"/>
              <a:chExt cx="3001645" cy="464185"/>
            </a:xfrm>
          </p:grpSpPr>
          <p:sp>
            <p:nvSpPr>
              <p:cNvPr id="21" name="文本框 20">
                <a:extLst>
                  <a:ext uri="{FF2B5EF4-FFF2-40B4-BE49-F238E27FC236}">
                    <a16:creationId xmlns:a16="http://schemas.microsoft.com/office/drawing/2014/main" id="{C9E8BB08-41EC-3B1B-5174-F4B88F66158D}"/>
                  </a:ext>
                </a:extLst>
              </p:cNvPr>
              <p:cNvSpPr txBox="1"/>
              <p:nvPr/>
            </p:nvSpPr>
            <p:spPr>
              <a:xfrm>
                <a:off x="562707" y="3256536"/>
                <a:ext cx="2839720" cy="368300"/>
              </a:xfrm>
              <a:prstGeom prst="rect">
                <a:avLst/>
              </a:prstGeom>
              <a:noFill/>
            </p:spPr>
            <p:txBody>
              <a:bodyPr wrap="square" rtlCol="0">
                <a:spAutoFit/>
              </a:bodyPr>
              <a:lstStyle/>
              <a:p>
                <a:r>
                  <a:rPr lang="en-US" altLang="zh-CN" dirty="0"/>
                  <a:t>Manual </a:t>
                </a:r>
                <a:r>
                  <a:rPr lang="en-US" altLang="zh-CN" dirty="0">
                    <a:sym typeface="+mn-ea"/>
                  </a:rPr>
                  <a:t>prosody</a:t>
                </a:r>
                <a:r>
                  <a:rPr lang="en-US" altLang="zh-CN" dirty="0"/>
                  <a:t>:</a:t>
                </a:r>
              </a:p>
            </p:txBody>
          </p:sp>
          <p:pic>
            <p:nvPicPr>
              <p:cNvPr id="26" name="01001030009manuAutoKing">
                <a:hlinkClick r:id="" action="ppaction://media"/>
                <a:extLst>
                  <a:ext uri="{FF2B5EF4-FFF2-40B4-BE49-F238E27FC236}">
                    <a16:creationId xmlns:a16="http://schemas.microsoft.com/office/drawing/2014/main" id="{3B7CC4DB-E68A-6305-895D-C7AEDAB13D2C}"/>
                  </a:ext>
                </a:extLst>
              </p:cNvPr>
              <p:cNvPicPr/>
              <p:nvPr>
                <a:audioFile r:link="rId10"/>
                <p:extLst>
                  <p:ext uri="{DAA4B4D4-6D71-4841-9C94-3DE7FCFB9230}">
                    <p14:media xmlns:p14="http://schemas.microsoft.com/office/powerpoint/2010/main" r:embed="rId9"/>
                  </p:ext>
                </p:extLst>
              </p:nvPr>
            </p:nvPicPr>
            <p:blipFill>
              <a:blip r:embed="rId14"/>
              <a:stretch>
                <a:fillRect/>
              </a:stretch>
            </p:blipFill>
            <p:spPr>
              <a:xfrm>
                <a:off x="3100167" y="3226288"/>
                <a:ext cx="464185" cy="464185"/>
              </a:xfrm>
              <a:prstGeom prst="rect">
                <a:avLst/>
              </a:prstGeom>
            </p:spPr>
          </p:pic>
        </p:grpSp>
        <p:grpSp>
          <p:nvGrpSpPr>
            <p:cNvPr id="8" name="组合 7">
              <a:extLst>
                <a:ext uri="{FF2B5EF4-FFF2-40B4-BE49-F238E27FC236}">
                  <a16:creationId xmlns:a16="http://schemas.microsoft.com/office/drawing/2014/main" id="{4B342FA8-F5A2-A167-B039-E39A2F5DA2F0}"/>
                </a:ext>
              </a:extLst>
            </p:cNvPr>
            <p:cNvGrpSpPr/>
            <p:nvPr/>
          </p:nvGrpSpPr>
          <p:grpSpPr>
            <a:xfrm>
              <a:off x="760708" y="4430166"/>
              <a:ext cx="3001644" cy="464185"/>
              <a:chOff x="562707" y="4194532"/>
              <a:chExt cx="3001644" cy="464185"/>
            </a:xfrm>
          </p:grpSpPr>
          <p:sp>
            <p:nvSpPr>
              <p:cNvPr id="22" name="文本框 21">
                <a:extLst>
                  <a:ext uri="{FF2B5EF4-FFF2-40B4-BE49-F238E27FC236}">
                    <a16:creationId xmlns:a16="http://schemas.microsoft.com/office/drawing/2014/main" id="{45E89FDA-04B6-AF7D-5911-CE6078FAD305}"/>
                  </a:ext>
                </a:extLst>
              </p:cNvPr>
              <p:cNvSpPr txBox="1"/>
              <p:nvPr/>
            </p:nvSpPr>
            <p:spPr>
              <a:xfrm>
                <a:off x="562707" y="4242475"/>
                <a:ext cx="2839720" cy="368300"/>
              </a:xfrm>
              <a:prstGeom prst="rect">
                <a:avLst/>
              </a:prstGeom>
              <a:noFill/>
            </p:spPr>
            <p:txBody>
              <a:bodyPr wrap="square" rtlCol="0">
                <a:spAutoFit/>
              </a:bodyPr>
              <a:lstStyle/>
              <a:p>
                <a:r>
                  <a:rPr lang="en-US" altLang="zh-CN" dirty="0"/>
                  <a:t>No prosody:</a:t>
                </a:r>
              </a:p>
            </p:txBody>
          </p:sp>
          <p:pic>
            <p:nvPicPr>
              <p:cNvPr id="27" name="01001030009autoNPros">
                <a:hlinkClick r:id="" action="ppaction://media"/>
                <a:extLst>
                  <a:ext uri="{FF2B5EF4-FFF2-40B4-BE49-F238E27FC236}">
                    <a16:creationId xmlns:a16="http://schemas.microsoft.com/office/drawing/2014/main" id="{93036B0D-CB10-2E29-2006-D18EE383524B}"/>
                  </a:ext>
                </a:extLst>
              </p:cNvPr>
              <p:cNvPicPr/>
              <p:nvPr>
                <a:audioFile r:link="rId8"/>
                <p:extLst>
                  <p:ext uri="{DAA4B4D4-6D71-4841-9C94-3DE7FCFB9230}">
                    <p14:media xmlns:p14="http://schemas.microsoft.com/office/powerpoint/2010/main" r:embed="rId7"/>
                  </p:ext>
                </p:extLst>
              </p:nvPr>
            </p:nvPicPr>
            <p:blipFill>
              <a:blip r:embed="rId14"/>
              <a:stretch>
                <a:fillRect/>
              </a:stretch>
            </p:blipFill>
            <p:spPr>
              <a:xfrm>
                <a:off x="3100166" y="4194532"/>
                <a:ext cx="464185" cy="464185"/>
              </a:xfrm>
              <a:prstGeom prst="rect">
                <a:avLst/>
              </a:prstGeom>
            </p:spPr>
          </p:pic>
        </p:grpSp>
        <p:grpSp>
          <p:nvGrpSpPr>
            <p:cNvPr id="10" name="组合 9">
              <a:extLst>
                <a:ext uri="{FF2B5EF4-FFF2-40B4-BE49-F238E27FC236}">
                  <a16:creationId xmlns:a16="http://schemas.microsoft.com/office/drawing/2014/main" id="{4ED76F22-C326-586B-6213-F346CAD14DA2}"/>
                </a:ext>
              </a:extLst>
            </p:cNvPr>
            <p:cNvGrpSpPr/>
            <p:nvPr/>
          </p:nvGrpSpPr>
          <p:grpSpPr>
            <a:xfrm>
              <a:off x="6400233" y="3060062"/>
              <a:ext cx="3397069" cy="464185"/>
              <a:chOff x="6400233" y="3036884"/>
              <a:chExt cx="3397069" cy="464185"/>
            </a:xfrm>
          </p:grpSpPr>
          <p:sp>
            <p:nvSpPr>
              <p:cNvPr id="29" name="文本框 28">
                <a:extLst>
                  <a:ext uri="{FF2B5EF4-FFF2-40B4-BE49-F238E27FC236}">
                    <a16:creationId xmlns:a16="http://schemas.microsoft.com/office/drawing/2014/main" id="{AEB21CF0-085F-130D-F6AD-679252CF847A}"/>
                  </a:ext>
                </a:extLst>
              </p:cNvPr>
              <p:cNvSpPr txBox="1"/>
              <p:nvPr/>
            </p:nvSpPr>
            <p:spPr>
              <a:xfrm>
                <a:off x="6400233" y="3084826"/>
                <a:ext cx="2839720" cy="368300"/>
              </a:xfrm>
              <a:prstGeom prst="rect">
                <a:avLst/>
              </a:prstGeom>
              <a:noFill/>
            </p:spPr>
            <p:txBody>
              <a:bodyPr wrap="square" rtlCol="0">
                <a:spAutoFit/>
              </a:bodyPr>
              <a:lstStyle/>
              <a:p>
                <a:r>
                  <a:rPr lang="en-US" altLang="zh-CN" dirty="0"/>
                  <a:t>Automatic </a:t>
                </a:r>
                <a:r>
                  <a:rPr lang="en-US" altLang="zh-CN" dirty="0">
                    <a:sym typeface="+mn-ea"/>
                  </a:rPr>
                  <a:t>prosody</a:t>
                </a:r>
                <a:r>
                  <a:rPr lang="en-US" altLang="zh-CN" dirty="0"/>
                  <a:t>:</a:t>
                </a:r>
              </a:p>
            </p:txBody>
          </p:sp>
          <p:pic>
            <p:nvPicPr>
              <p:cNvPr id="30" name="01001010012autoAutoKing">
                <a:hlinkClick r:id="" action="ppaction://media"/>
                <a:extLst>
                  <a:ext uri="{FF2B5EF4-FFF2-40B4-BE49-F238E27FC236}">
                    <a16:creationId xmlns:a16="http://schemas.microsoft.com/office/drawing/2014/main" id="{1C89DB68-1222-9CCF-5585-317930BE57FF}"/>
                  </a:ext>
                </a:extLst>
              </p:cNvPr>
              <p:cNvPicPr/>
              <p:nvPr>
                <a:audioFile r:link="rId6"/>
                <p:extLst>
                  <p:ext uri="{DAA4B4D4-6D71-4841-9C94-3DE7FCFB9230}">
                    <p14:media xmlns:p14="http://schemas.microsoft.com/office/powerpoint/2010/main" r:embed="rId5"/>
                  </p:ext>
                </p:extLst>
              </p:nvPr>
            </p:nvPicPr>
            <p:blipFill>
              <a:blip r:embed="rId14"/>
              <a:stretch>
                <a:fillRect/>
              </a:stretch>
            </p:blipFill>
            <p:spPr>
              <a:xfrm>
                <a:off x="9333117" y="3036884"/>
                <a:ext cx="464185" cy="464185"/>
              </a:xfrm>
              <a:prstGeom prst="rect">
                <a:avLst/>
              </a:prstGeom>
            </p:spPr>
          </p:pic>
        </p:grpSp>
        <p:grpSp>
          <p:nvGrpSpPr>
            <p:cNvPr id="11" name="组合 10">
              <a:extLst>
                <a:ext uri="{FF2B5EF4-FFF2-40B4-BE49-F238E27FC236}">
                  <a16:creationId xmlns:a16="http://schemas.microsoft.com/office/drawing/2014/main" id="{6C882166-34CC-815D-2B14-374201FEAEC6}"/>
                </a:ext>
              </a:extLst>
            </p:cNvPr>
            <p:cNvGrpSpPr/>
            <p:nvPr/>
          </p:nvGrpSpPr>
          <p:grpSpPr>
            <a:xfrm>
              <a:off x="6418580" y="3734030"/>
              <a:ext cx="3378722" cy="464185"/>
              <a:chOff x="6418580" y="3743079"/>
              <a:chExt cx="3378722" cy="464185"/>
            </a:xfrm>
          </p:grpSpPr>
          <p:sp>
            <p:nvSpPr>
              <p:cNvPr id="31" name="文本框 30">
                <a:extLst>
                  <a:ext uri="{FF2B5EF4-FFF2-40B4-BE49-F238E27FC236}">
                    <a16:creationId xmlns:a16="http://schemas.microsoft.com/office/drawing/2014/main" id="{B9701DD2-E0C3-E7DE-3D81-09930938C1B0}"/>
                  </a:ext>
                </a:extLst>
              </p:cNvPr>
              <p:cNvSpPr txBox="1"/>
              <p:nvPr/>
            </p:nvSpPr>
            <p:spPr>
              <a:xfrm>
                <a:off x="6418580" y="3791021"/>
                <a:ext cx="2839720" cy="368300"/>
              </a:xfrm>
              <a:prstGeom prst="rect">
                <a:avLst/>
              </a:prstGeom>
              <a:noFill/>
            </p:spPr>
            <p:txBody>
              <a:bodyPr wrap="square" rtlCol="0">
                <a:spAutoFit/>
              </a:bodyPr>
              <a:lstStyle/>
              <a:p>
                <a:r>
                  <a:rPr lang="en-US" altLang="zh-CN" dirty="0"/>
                  <a:t>Manual </a:t>
                </a:r>
                <a:r>
                  <a:rPr lang="en-US" altLang="zh-CN" dirty="0">
                    <a:sym typeface="+mn-ea"/>
                  </a:rPr>
                  <a:t>prosody</a:t>
                </a:r>
                <a:r>
                  <a:rPr lang="en-US" altLang="zh-CN" dirty="0"/>
                  <a:t>:</a:t>
                </a:r>
              </a:p>
            </p:txBody>
          </p:sp>
          <p:pic>
            <p:nvPicPr>
              <p:cNvPr id="32" name="01001010012manuAutoKing">
                <a:hlinkClick r:id="" action="ppaction://media"/>
                <a:extLst>
                  <a:ext uri="{FF2B5EF4-FFF2-40B4-BE49-F238E27FC236}">
                    <a16:creationId xmlns:a16="http://schemas.microsoft.com/office/drawing/2014/main" id="{AC478C13-295A-FD40-0BC9-2F2521143269}"/>
                  </a:ext>
                </a:extLst>
              </p:cNvPr>
              <p:cNvPicPr/>
              <p:nvPr>
                <a:audioFile r:link="rId4"/>
                <p:extLst>
                  <p:ext uri="{DAA4B4D4-6D71-4841-9C94-3DE7FCFB9230}">
                    <p14:media xmlns:p14="http://schemas.microsoft.com/office/powerpoint/2010/main" r:embed="rId3"/>
                  </p:ext>
                </p:extLst>
              </p:nvPr>
            </p:nvPicPr>
            <p:blipFill>
              <a:blip r:embed="rId14"/>
              <a:stretch>
                <a:fillRect/>
              </a:stretch>
            </p:blipFill>
            <p:spPr>
              <a:xfrm>
                <a:off x="9333117" y="3743079"/>
                <a:ext cx="464185" cy="464185"/>
              </a:xfrm>
              <a:prstGeom prst="rect">
                <a:avLst/>
              </a:prstGeom>
            </p:spPr>
          </p:pic>
        </p:grpSp>
        <p:grpSp>
          <p:nvGrpSpPr>
            <p:cNvPr id="35" name="组合 34">
              <a:extLst>
                <a:ext uri="{FF2B5EF4-FFF2-40B4-BE49-F238E27FC236}">
                  <a16:creationId xmlns:a16="http://schemas.microsoft.com/office/drawing/2014/main" id="{09A6A8C3-62CB-D565-F85C-60E7D6B33B4B}"/>
                </a:ext>
              </a:extLst>
            </p:cNvPr>
            <p:cNvGrpSpPr/>
            <p:nvPr/>
          </p:nvGrpSpPr>
          <p:grpSpPr>
            <a:xfrm>
              <a:off x="6418580" y="4430166"/>
              <a:ext cx="3378722" cy="464185"/>
              <a:chOff x="6418580" y="4496151"/>
              <a:chExt cx="3378722" cy="464185"/>
            </a:xfrm>
          </p:grpSpPr>
          <p:sp>
            <p:nvSpPr>
              <p:cNvPr id="33" name="文本框 32">
                <a:extLst>
                  <a:ext uri="{FF2B5EF4-FFF2-40B4-BE49-F238E27FC236}">
                    <a16:creationId xmlns:a16="http://schemas.microsoft.com/office/drawing/2014/main" id="{2508B339-6A06-5BB9-2078-7E0DA6F3682F}"/>
                  </a:ext>
                </a:extLst>
              </p:cNvPr>
              <p:cNvSpPr txBox="1"/>
              <p:nvPr/>
            </p:nvSpPr>
            <p:spPr>
              <a:xfrm>
                <a:off x="6418580" y="4544093"/>
                <a:ext cx="2839720" cy="368300"/>
              </a:xfrm>
              <a:prstGeom prst="rect">
                <a:avLst/>
              </a:prstGeom>
              <a:noFill/>
            </p:spPr>
            <p:txBody>
              <a:bodyPr wrap="square" rtlCol="0">
                <a:spAutoFit/>
              </a:bodyPr>
              <a:lstStyle/>
              <a:p>
                <a:r>
                  <a:rPr lang="en-US" altLang="zh-CN" dirty="0"/>
                  <a:t>No prosody:</a:t>
                </a:r>
              </a:p>
            </p:txBody>
          </p:sp>
          <p:pic>
            <p:nvPicPr>
              <p:cNvPr id="34" name="01001010012autoNPros">
                <a:hlinkClick r:id="" action="ppaction://media"/>
                <a:extLst>
                  <a:ext uri="{FF2B5EF4-FFF2-40B4-BE49-F238E27FC236}">
                    <a16:creationId xmlns:a16="http://schemas.microsoft.com/office/drawing/2014/main" id="{5A6F5920-0B67-0F68-792C-8B912374FBF2}"/>
                  </a:ext>
                </a:extLst>
              </p:cNvPr>
              <p:cNvPicPr/>
              <p:nvPr>
                <a:audioFile r:link="rId2"/>
                <p:extLst>
                  <p:ext uri="{DAA4B4D4-6D71-4841-9C94-3DE7FCFB9230}">
                    <p14:media xmlns:p14="http://schemas.microsoft.com/office/powerpoint/2010/main" r:embed="rId1"/>
                  </p:ext>
                </p:extLst>
              </p:nvPr>
            </p:nvPicPr>
            <p:blipFill>
              <a:blip r:embed="rId14"/>
              <a:stretch>
                <a:fillRect/>
              </a:stretch>
            </p:blipFill>
            <p:spPr>
              <a:xfrm>
                <a:off x="9333117" y="4496151"/>
                <a:ext cx="464185" cy="464185"/>
              </a:xfrm>
              <a:prstGeom prst="rect">
                <a:avLst/>
              </a:prstGeom>
            </p:spPr>
          </p:pic>
        </p:grpSp>
      </p:grpSp>
    </p:spTree>
    <p:extLst>
      <p:ext uri="{BB962C8B-B14F-4D97-AF65-F5344CB8AC3E}">
        <p14:creationId xmlns:p14="http://schemas.microsoft.com/office/powerpoint/2010/main" val="1828614358"/>
      </p:ext>
    </p:extLst>
  </p:cSld>
  <p:clrMapOvr>
    <a:masterClrMapping/>
  </p:clrMapOvr>
  <p:transition spd="med">
    <p:fade/>
  </p:transition>
  <p:timing>
    <p:tnLst>
      <p:par>
        <p:cTn id="1" dur="indefinite" restart="never" nodeType="tmRoot">
          <p:childTnLst>
            <p:audio>
              <p:cMediaNode>
                <p:cTn id="2" fill="hold" display="1">
                  <p:stCondLst>
                    <p:cond delay="indefinite"/>
                  </p:stCondLst>
                  <p:endCondLst>
                    <p:cond evt="onNext" delay="0">
                      <p:tgtEl>
                        <p:sldTgt/>
                      </p:tgtEl>
                    </p:cond>
                    <p:cond evt="onPrev" delay="0">
                      <p:tgtEl>
                        <p:sldTgt/>
                      </p:tgtEl>
                    </p:cond>
                    <p:cond evt="onStopAudio" delay="0">
                      <p:tgtEl>
                        <p:sldTgt/>
                      </p:tgtEl>
                    </p:cond>
                  </p:endCondLst>
                </p:cTn>
                <p:tgtEl>
                  <p:spTgt spid="19"/>
                </p:tgtEl>
              </p:cMediaNode>
            </p:audio>
            <p:audio>
              <p:cMediaNode>
                <p:cTn id="3" fill="hold" display="1">
                  <p:stCondLst>
                    <p:cond delay="indefinite"/>
                  </p:stCondLst>
                  <p:endCondLst>
                    <p:cond evt="onNext" delay="0">
                      <p:tgtEl>
                        <p:sldTgt/>
                      </p:tgtEl>
                    </p:cond>
                    <p:cond evt="onPrev" delay="0">
                      <p:tgtEl>
                        <p:sldTgt/>
                      </p:tgtEl>
                    </p:cond>
                    <p:cond evt="onStopAudio" delay="0">
                      <p:tgtEl>
                        <p:sldTgt/>
                      </p:tgtEl>
                    </p:cond>
                  </p:endCondLst>
                </p:cTn>
                <p:tgtEl>
                  <p:spTgt spid="26"/>
                </p:tgtEl>
              </p:cMediaNode>
            </p:audio>
            <p:audio>
              <p:cMediaNode>
                <p:cTn id="4" fill="hold" display="1">
                  <p:stCondLst>
                    <p:cond delay="indefinite"/>
                  </p:stCondLst>
                  <p:endCondLst>
                    <p:cond evt="onNext" delay="0">
                      <p:tgtEl>
                        <p:sldTgt/>
                      </p:tgtEl>
                    </p:cond>
                    <p:cond evt="onPrev" delay="0">
                      <p:tgtEl>
                        <p:sldTgt/>
                      </p:tgtEl>
                    </p:cond>
                    <p:cond evt="onStopAudio" delay="0">
                      <p:tgtEl>
                        <p:sldTgt/>
                      </p:tgtEl>
                    </p:cond>
                  </p:endCondLst>
                </p:cTn>
                <p:tgtEl>
                  <p:spTgt spid="27"/>
                </p:tgtEl>
              </p:cMediaNode>
            </p:audio>
            <p:audio>
              <p:cMediaNode>
                <p:cTn id="5" fill="hold" display="1">
                  <p:stCondLst>
                    <p:cond delay="indefinite"/>
                  </p:stCondLst>
                  <p:endCondLst>
                    <p:cond evt="onNext" delay="0">
                      <p:tgtEl>
                        <p:sldTgt/>
                      </p:tgtEl>
                    </p:cond>
                    <p:cond evt="onPrev" delay="0">
                      <p:tgtEl>
                        <p:sldTgt/>
                      </p:tgtEl>
                    </p:cond>
                    <p:cond evt="onStopAudio" delay="0">
                      <p:tgtEl>
                        <p:sldTgt/>
                      </p:tgtEl>
                    </p:cond>
                  </p:endCondLst>
                </p:cTn>
                <p:tgtEl>
                  <p:spTgt spid="30"/>
                </p:tgtEl>
              </p:cMediaNode>
            </p:audio>
            <p:audio>
              <p:cMediaNode>
                <p:cTn id="6" fill="hold" display="1">
                  <p:stCondLst>
                    <p:cond delay="indefinite"/>
                  </p:stCondLst>
                  <p:endCondLst>
                    <p:cond evt="onNext" delay="0">
                      <p:tgtEl>
                        <p:sldTgt/>
                      </p:tgtEl>
                    </p:cond>
                    <p:cond evt="onPrev" delay="0">
                      <p:tgtEl>
                        <p:sldTgt/>
                      </p:tgtEl>
                    </p:cond>
                    <p:cond evt="onStopAudio" delay="0">
                      <p:tgtEl>
                        <p:sldTgt/>
                      </p:tgtEl>
                    </p:cond>
                  </p:endCondLst>
                </p:cTn>
                <p:tgtEl>
                  <p:spTgt spid="32"/>
                </p:tgtEl>
              </p:cMediaNode>
            </p:audio>
            <p:audio>
              <p:cMediaNode>
                <p:cTn id="7" fill="hold" display="1">
                  <p:stCondLst>
                    <p:cond delay="indefinite"/>
                  </p:stCondLst>
                  <p:endCondLst>
                    <p:cond evt="onNext" delay="0">
                      <p:tgtEl>
                        <p:sldTgt/>
                      </p:tgtEl>
                    </p:cond>
                    <p:cond evt="onPrev" delay="0">
                      <p:tgtEl>
                        <p:sldTgt/>
                      </p:tgtEl>
                    </p:cond>
                    <p:cond evt="onStopAudio" delay="0">
                      <p:tgtEl>
                        <p:sldTgt/>
                      </p:tgtEl>
                    </p:cond>
                  </p:endCondLst>
                </p:cTn>
                <p:tgtEl>
                  <p:spTgt spid="3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5BFA2E73-31B1-753B-DABD-015C046374CE}"/>
              </a:ext>
            </a:extLst>
          </p:cNvPr>
          <p:cNvSpPr txBox="1"/>
          <p:nvPr/>
        </p:nvSpPr>
        <p:spPr>
          <a:xfrm>
            <a:off x="562707" y="646490"/>
            <a:ext cx="8695593" cy="523220"/>
          </a:xfrm>
          <a:prstGeom prst="rect">
            <a:avLst/>
          </a:prstGeom>
          <a:noFill/>
        </p:spPr>
        <p:txBody>
          <a:bodyPr wrap="square" rtlCol="0">
            <a:spAutoFit/>
          </a:bodyPr>
          <a:lstStyle/>
          <a:p>
            <a:pPr marL="0" lvl="1"/>
            <a:r>
              <a:rPr lang="en-US" altLang="zh-CN" sz="2800" b="1" dirty="0">
                <a:latin typeface="微软雅黑" panose="020B0503020204020204" pitchFamily="34" charset="-122"/>
                <a:ea typeface="微软雅黑" panose="020B0503020204020204" pitchFamily="34" charset="-122"/>
              </a:rPr>
              <a:t>Automatic Prosody Annotator – </a:t>
            </a:r>
            <a:r>
              <a:rPr lang="zh-CN" altLang="en-US" sz="2800" b="1" dirty="0">
                <a:latin typeface="微软雅黑" panose="020B0503020204020204" pitchFamily="34" charset="-122"/>
                <a:ea typeface="微软雅黑" panose="020B0503020204020204" pitchFamily="34" charset="-122"/>
              </a:rPr>
              <a:t>背景</a:t>
            </a:r>
          </a:p>
        </p:txBody>
      </p:sp>
      <p:cxnSp>
        <p:nvCxnSpPr>
          <p:cNvPr id="6" name="直接连接符 5">
            <a:extLst>
              <a:ext uri="{FF2B5EF4-FFF2-40B4-BE49-F238E27FC236}">
                <a16:creationId xmlns:a16="http://schemas.microsoft.com/office/drawing/2014/main" id="{558F6BB5-5D22-901B-4C56-72BC6686A90C}"/>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id="{E891A62B-408C-45D4-CAA5-4D92C787BA29}"/>
              </a:ext>
            </a:extLst>
          </p:cNvPr>
          <p:cNvGrpSpPr/>
          <p:nvPr/>
        </p:nvGrpSpPr>
        <p:grpSpPr>
          <a:xfrm>
            <a:off x="958708" y="1342407"/>
            <a:ext cx="4945906" cy="461665"/>
            <a:chOff x="1992923" y="1609795"/>
            <a:chExt cx="4945906" cy="461665"/>
          </a:xfrm>
        </p:grpSpPr>
        <p:sp>
          <p:nvSpPr>
            <p:cNvPr id="8" name="矩形 7">
              <a:extLst>
                <a:ext uri="{FF2B5EF4-FFF2-40B4-BE49-F238E27FC236}">
                  <a16:creationId xmlns:a16="http://schemas.microsoft.com/office/drawing/2014/main" id="{481CF18E-EDAE-251F-E31D-FFCF76E8A215}"/>
                </a:ext>
              </a:extLst>
            </p:cNvPr>
            <p:cNvSpPr/>
            <p:nvPr/>
          </p:nvSpPr>
          <p:spPr>
            <a:xfrm>
              <a:off x="1992923" y="1840628"/>
              <a:ext cx="72000" cy="7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ea"/>
                <a:ea typeface="+mj-ea"/>
              </a:endParaRPr>
            </a:p>
          </p:txBody>
        </p:sp>
        <p:sp>
          <p:nvSpPr>
            <p:cNvPr id="9" name="文本框 8">
              <a:extLst>
                <a:ext uri="{FF2B5EF4-FFF2-40B4-BE49-F238E27FC236}">
                  <a16:creationId xmlns:a16="http://schemas.microsoft.com/office/drawing/2014/main" id="{CC4B4928-F1D8-DEF7-96D5-5C22761D0D08}"/>
                </a:ext>
              </a:extLst>
            </p:cNvPr>
            <p:cNvSpPr txBox="1"/>
            <p:nvPr/>
          </p:nvSpPr>
          <p:spPr>
            <a:xfrm>
              <a:off x="2178882" y="1609795"/>
              <a:ext cx="4759947" cy="461665"/>
            </a:xfrm>
            <a:prstGeom prst="rect">
              <a:avLst/>
            </a:prstGeom>
            <a:noFill/>
          </p:spPr>
          <p:txBody>
            <a:bodyPr wrap="square" rtlCol="0">
              <a:spAutoFit/>
            </a:bodyPr>
            <a:lstStyle/>
            <a:p>
              <a:r>
                <a:rPr lang="en-US" altLang="zh-CN" sz="2400" b="1" dirty="0">
                  <a:latin typeface="+mj-ea"/>
                  <a:ea typeface="+mj-ea"/>
                </a:rPr>
                <a:t>Text-To-Speech,</a:t>
              </a:r>
              <a:r>
                <a:rPr lang="zh-CN" altLang="en-US" sz="2400" b="1" dirty="0">
                  <a:latin typeface="+mj-ea"/>
                  <a:ea typeface="+mj-ea"/>
                </a:rPr>
                <a:t> </a:t>
              </a:r>
              <a:r>
                <a:rPr lang="en-US" altLang="zh-CN" sz="2400" b="1" dirty="0">
                  <a:latin typeface="+mj-ea"/>
                  <a:ea typeface="+mj-ea"/>
                </a:rPr>
                <a:t>TTS</a:t>
              </a:r>
              <a:endParaRPr lang="zh-CN" altLang="en-US" sz="2400" b="1" dirty="0">
                <a:latin typeface="+mj-ea"/>
                <a:ea typeface="+mj-ea"/>
              </a:endParaRPr>
            </a:p>
          </p:txBody>
        </p:sp>
      </p:grpSp>
      <p:sp>
        <p:nvSpPr>
          <p:cNvPr id="13" name="文本框 12">
            <a:extLst>
              <a:ext uri="{FF2B5EF4-FFF2-40B4-BE49-F238E27FC236}">
                <a16:creationId xmlns:a16="http://schemas.microsoft.com/office/drawing/2014/main" id="{65D7646C-2937-3894-F59A-970098D372F0}"/>
              </a:ext>
            </a:extLst>
          </p:cNvPr>
          <p:cNvSpPr txBox="1"/>
          <p:nvPr/>
        </p:nvSpPr>
        <p:spPr>
          <a:xfrm>
            <a:off x="1254005" y="1721318"/>
            <a:ext cx="5394717" cy="5403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由文本（</a:t>
            </a:r>
            <a:r>
              <a:rPr lang="en-US" altLang="zh-CN" sz="2200" dirty="0">
                <a:latin typeface="微软雅黑" panose="020B0503020204020204" pitchFamily="34" charset="-122"/>
                <a:ea typeface="微软雅黑" panose="020B0503020204020204" pitchFamily="34" charset="-122"/>
              </a:rPr>
              <a:t>text</a:t>
            </a:r>
            <a:r>
              <a:rPr lang="zh-CN" altLang="en-US" sz="2200" dirty="0">
                <a:latin typeface="微软雅黑" panose="020B0503020204020204" pitchFamily="34" charset="-122"/>
                <a:ea typeface="微软雅黑" panose="020B0503020204020204" pitchFamily="34" charset="-122"/>
              </a:rPr>
              <a:t>）合成语音（</a:t>
            </a:r>
            <a:r>
              <a:rPr lang="en-US" altLang="zh-CN" sz="2200" dirty="0">
                <a:latin typeface="微软雅黑" panose="020B0503020204020204" pitchFamily="34" charset="-122"/>
                <a:ea typeface="微软雅黑" panose="020B0503020204020204" pitchFamily="34" charset="-122"/>
              </a:rPr>
              <a:t>speech</a:t>
            </a:r>
            <a:r>
              <a:rPr lang="zh-CN" altLang="en-US" sz="2200" dirty="0">
                <a:latin typeface="微软雅黑" panose="020B0503020204020204" pitchFamily="34" charset="-122"/>
                <a:ea typeface="微软雅黑" panose="020B0503020204020204" pitchFamily="34" charset="-122"/>
              </a:rPr>
              <a:t>）</a:t>
            </a:r>
            <a:endParaRPr lang="en-US" altLang="zh-CN" sz="2200"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8CD6061D-95FB-BED7-8907-572BD125075F}"/>
              </a:ext>
            </a:extLst>
          </p:cNvPr>
          <p:cNvSpPr txBox="1"/>
          <p:nvPr/>
        </p:nvSpPr>
        <p:spPr>
          <a:xfrm>
            <a:off x="1254005" y="2361911"/>
            <a:ext cx="8289137" cy="5403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韵律（是否停顿以及停顿时间长短）对语音合成有重要作用</a:t>
            </a:r>
            <a:endParaRPr lang="en-US" altLang="zh-CN" sz="2200" dirty="0">
              <a:latin typeface="微软雅黑" panose="020B0503020204020204" pitchFamily="34" charset="-122"/>
              <a:ea typeface="微软雅黑" panose="020B0503020204020204" pitchFamily="34" charset="-122"/>
            </a:endParaRPr>
          </a:p>
        </p:txBody>
      </p:sp>
      <p:grpSp>
        <p:nvGrpSpPr>
          <p:cNvPr id="17" name="组合 16">
            <a:extLst>
              <a:ext uri="{FF2B5EF4-FFF2-40B4-BE49-F238E27FC236}">
                <a16:creationId xmlns:a16="http://schemas.microsoft.com/office/drawing/2014/main" id="{207EC85C-BB30-251E-004E-0027BBD09FF0}"/>
              </a:ext>
            </a:extLst>
          </p:cNvPr>
          <p:cNvGrpSpPr/>
          <p:nvPr/>
        </p:nvGrpSpPr>
        <p:grpSpPr>
          <a:xfrm>
            <a:off x="958708" y="3116778"/>
            <a:ext cx="4945906" cy="461665"/>
            <a:chOff x="1992923" y="1609795"/>
            <a:chExt cx="4945906" cy="461665"/>
          </a:xfrm>
        </p:grpSpPr>
        <p:sp>
          <p:nvSpPr>
            <p:cNvPr id="18" name="矩形 17">
              <a:extLst>
                <a:ext uri="{FF2B5EF4-FFF2-40B4-BE49-F238E27FC236}">
                  <a16:creationId xmlns:a16="http://schemas.microsoft.com/office/drawing/2014/main" id="{30443ED0-D357-CD40-5EE8-2B79A3B75DCD}"/>
                </a:ext>
              </a:extLst>
            </p:cNvPr>
            <p:cNvSpPr/>
            <p:nvPr/>
          </p:nvSpPr>
          <p:spPr>
            <a:xfrm>
              <a:off x="1992923" y="1840628"/>
              <a:ext cx="72000" cy="7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ea"/>
                <a:ea typeface="+mj-ea"/>
              </a:endParaRPr>
            </a:p>
          </p:txBody>
        </p:sp>
        <p:sp>
          <p:nvSpPr>
            <p:cNvPr id="19" name="文本框 18">
              <a:extLst>
                <a:ext uri="{FF2B5EF4-FFF2-40B4-BE49-F238E27FC236}">
                  <a16:creationId xmlns:a16="http://schemas.microsoft.com/office/drawing/2014/main" id="{3B1B82AF-6B22-3444-E3A8-8002CEC83102}"/>
                </a:ext>
              </a:extLst>
            </p:cNvPr>
            <p:cNvSpPr txBox="1"/>
            <p:nvPr/>
          </p:nvSpPr>
          <p:spPr>
            <a:xfrm>
              <a:off x="2178882" y="1609795"/>
              <a:ext cx="4759947" cy="461665"/>
            </a:xfrm>
            <a:prstGeom prst="rect">
              <a:avLst/>
            </a:prstGeom>
            <a:noFill/>
          </p:spPr>
          <p:txBody>
            <a:bodyPr wrap="square" rtlCol="0">
              <a:spAutoFit/>
            </a:bodyPr>
            <a:lstStyle/>
            <a:p>
              <a:r>
                <a:rPr lang="zh-CN" altLang="en-US" sz="2400" b="1" dirty="0">
                  <a:latin typeface="+mj-ea"/>
                  <a:ea typeface="+mj-ea"/>
                </a:rPr>
                <a:t>韵律分类</a:t>
              </a:r>
            </a:p>
          </p:txBody>
        </p:sp>
      </p:grpSp>
      <p:sp>
        <p:nvSpPr>
          <p:cNvPr id="16" name="文本框 15">
            <a:extLst>
              <a:ext uri="{FF2B5EF4-FFF2-40B4-BE49-F238E27FC236}">
                <a16:creationId xmlns:a16="http://schemas.microsoft.com/office/drawing/2014/main" id="{7362F821-76CD-B481-86D8-0E7903E0F4E5}"/>
              </a:ext>
            </a:extLst>
          </p:cNvPr>
          <p:cNvSpPr txBox="1"/>
          <p:nvPr/>
        </p:nvSpPr>
        <p:spPr>
          <a:xfrm>
            <a:off x="1254005" y="3574610"/>
            <a:ext cx="4650607" cy="5403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rPr>
              <a:t>CC:</a:t>
            </a:r>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Character</a:t>
            </a:r>
            <a:r>
              <a:rPr lang="zh-CN" altLang="en-US" sz="2200" dirty="0">
                <a:latin typeface="微软雅黑" panose="020B0503020204020204" pitchFamily="34" charset="-122"/>
                <a:ea typeface="微软雅黑" panose="020B0503020204020204" pitchFamily="34" charset="-122"/>
              </a:rPr>
              <a:t>，字符</a:t>
            </a:r>
            <a:endParaRPr lang="en-US" altLang="zh-CN" sz="2200" dirty="0">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B8E3520F-2EF8-8FBD-F9C2-91237724B69F}"/>
              </a:ext>
            </a:extLst>
          </p:cNvPr>
          <p:cNvSpPr txBox="1"/>
          <p:nvPr/>
        </p:nvSpPr>
        <p:spPr>
          <a:xfrm>
            <a:off x="1254005" y="4251301"/>
            <a:ext cx="4650606" cy="5403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rPr>
              <a:t>LW: Lexicon word</a:t>
            </a:r>
            <a:r>
              <a:rPr lang="zh-CN" altLang="en-US" sz="2200" dirty="0">
                <a:latin typeface="微软雅黑" panose="020B0503020204020204" pitchFamily="34" charset="-122"/>
                <a:ea typeface="微软雅黑" panose="020B0503020204020204" pitchFamily="34" charset="-122"/>
              </a:rPr>
              <a:t>，单词</a:t>
            </a:r>
            <a:endParaRPr lang="en-US" altLang="zh-CN" sz="2200" dirty="0">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529BC743-6333-8C79-C3CB-1C166E4D53C9}"/>
              </a:ext>
            </a:extLst>
          </p:cNvPr>
          <p:cNvSpPr txBox="1"/>
          <p:nvPr/>
        </p:nvSpPr>
        <p:spPr>
          <a:xfrm>
            <a:off x="1254005" y="4927992"/>
            <a:ext cx="4650609" cy="5403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rPr>
              <a:t>PW: Prosodic word</a:t>
            </a:r>
            <a:r>
              <a:rPr lang="zh-CN" altLang="en-US" sz="2200" dirty="0">
                <a:latin typeface="微软雅黑" panose="020B0503020204020204" pitchFamily="34" charset="-122"/>
                <a:ea typeface="微软雅黑" panose="020B0503020204020204" pitchFamily="34" charset="-122"/>
              </a:rPr>
              <a:t>，短语</a:t>
            </a:r>
            <a:endParaRPr lang="en-US" altLang="zh-CN" sz="2200" dirty="0">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81EEF6E5-E53B-9AD3-8E1E-CCE7864E4B13}"/>
              </a:ext>
            </a:extLst>
          </p:cNvPr>
          <p:cNvSpPr txBox="1"/>
          <p:nvPr/>
        </p:nvSpPr>
        <p:spPr>
          <a:xfrm>
            <a:off x="1254005" y="5604683"/>
            <a:ext cx="4650609" cy="5403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rPr>
              <a:t>PPH: Prosodic Phrase</a:t>
            </a:r>
            <a:r>
              <a:rPr lang="zh-CN" altLang="en-US" sz="2200" dirty="0">
                <a:latin typeface="微软雅黑" panose="020B0503020204020204" pitchFamily="34" charset="-122"/>
                <a:ea typeface="微软雅黑" panose="020B0503020204020204" pitchFamily="34" charset="-122"/>
              </a:rPr>
              <a:t>，片段</a:t>
            </a:r>
            <a:endParaRPr lang="en-US" altLang="zh-CN" sz="2200"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B5582578-95A5-A84C-266A-796E004420B7}"/>
              </a:ext>
            </a:extLst>
          </p:cNvPr>
          <p:cNvSpPr txBox="1"/>
          <p:nvPr/>
        </p:nvSpPr>
        <p:spPr>
          <a:xfrm>
            <a:off x="1254005" y="6281374"/>
            <a:ext cx="4650609" cy="5403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rPr>
              <a:t>IPH: Intonational Phrase</a:t>
            </a:r>
            <a:r>
              <a:rPr lang="zh-CN" altLang="en-US" sz="2200" dirty="0">
                <a:latin typeface="微软雅黑" panose="020B0503020204020204" pitchFamily="34" charset="-122"/>
                <a:ea typeface="微软雅黑" panose="020B0503020204020204" pitchFamily="34" charset="-122"/>
              </a:rPr>
              <a:t>，短句</a:t>
            </a:r>
            <a:endParaRPr lang="en-US" altLang="zh-CN" sz="2200" dirty="0">
              <a:latin typeface="微软雅黑" panose="020B0503020204020204" pitchFamily="34" charset="-122"/>
              <a:ea typeface="微软雅黑" panose="020B0503020204020204" pitchFamily="34" charset="-122"/>
            </a:endParaRPr>
          </a:p>
        </p:txBody>
      </p:sp>
      <p:graphicFrame>
        <p:nvGraphicFramePr>
          <p:cNvPr id="29" name="表格 28">
            <a:extLst>
              <a:ext uri="{FF2B5EF4-FFF2-40B4-BE49-F238E27FC236}">
                <a16:creationId xmlns:a16="http://schemas.microsoft.com/office/drawing/2014/main" id="{AD9DDF9B-484A-13B6-1B15-2A22FBC2DDC6}"/>
              </a:ext>
            </a:extLst>
          </p:cNvPr>
          <p:cNvGraphicFramePr>
            <a:graphicFrameLocks noGrp="1"/>
          </p:cNvGraphicFramePr>
          <p:nvPr>
            <p:custDataLst>
              <p:tags r:id="rId1"/>
            </p:custDataLst>
            <p:extLst>
              <p:ext uri="{D42A27DB-BD31-4B8C-83A1-F6EECF244321}">
                <p14:modId xmlns:p14="http://schemas.microsoft.com/office/powerpoint/2010/main" val="1148852895"/>
              </p:ext>
            </p:extLst>
          </p:nvPr>
        </p:nvGraphicFramePr>
        <p:xfrm>
          <a:off x="6873307" y="3668990"/>
          <a:ext cx="4992120" cy="1717531"/>
        </p:xfrm>
        <a:graphic>
          <a:graphicData uri="http://schemas.openxmlformats.org/drawingml/2006/table">
            <a:tbl>
              <a:tblPr firstRow="1" bandRow="1">
                <a:tableStyleId>{C083E6E3-FA7D-4D7B-A595-EF9225AFEA82}</a:tableStyleId>
              </a:tblPr>
              <a:tblGrid>
                <a:gridCol w="356580">
                  <a:extLst>
                    <a:ext uri="{9D8B030D-6E8A-4147-A177-3AD203B41FA5}">
                      <a16:colId xmlns:a16="http://schemas.microsoft.com/office/drawing/2014/main" val="20000"/>
                    </a:ext>
                  </a:extLst>
                </a:gridCol>
                <a:gridCol w="356580">
                  <a:extLst>
                    <a:ext uri="{9D8B030D-6E8A-4147-A177-3AD203B41FA5}">
                      <a16:colId xmlns:a16="http://schemas.microsoft.com/office/drawing/2014/main" val="20001"/>
                    </a:ext>
                  </a:extLst>
                </a:gridCol>
                <a:gridCol w="356580">
                  <a:extLst>
                    <a:ext uri="{9D8B030D-6E8A-4147-A177-3AD203B41FA5}">
                      <a16:colId xmlns:a16="http://schemas.microsoft.com/office/drawing/2014/main" val="20002"/>
                    </a:ext>
                  </a:extLst>
                </a:gridCol>
                <a:gridCol w="356580">
                  <a:extLst>
                    <a:ext uri="{9D8B030D-6E8A-4147-A177-3AD203B41FA5}">
                      <a16:colId xmlns:a16="http://schemas.microsoft.com/office/drawing/2014/main" val="20003"/>
                    </a:ext>
                  </a:extLst>
                </a:gridCol>
                <a:gridCol w="356580">
                  <a:extLst>
                    <a:ext uri="{9D8B030D-6E8A-4147-A177-3AD203B41FA5}">
                      <a16:colId xmlns:a16="http://schemas.microsoft.com/office/drawing/2014/main" val="20004"/>
                    </a:ext>
                  </a:extLst>
                </a:gridCol>
                <a:gridCol w="356580">
                  <a:extLst>
                    <a:ext uri="{9D8B030D-6E8A-4147-A177-3AD203B41FA5}">
                      <a16:colId xmlns:a16="http://schemas.microsoft.com/office/drawing/2014/main" val="20005"/>
                    </a:ext>
                  </a:extLst>
                </a:gridCol>
                <a:gridCol w="356580">
                  <a:extLst>
                    <a:ext uri="{9D8B030D-6E8A-4147-A177-3AD203B41FA5}">
                      <a16:colId xmlns:a16="http://schemas.microsoft.com/office/drawing/2014/main" val="20006"/>
                    </a:ext>
                  </a:extLst>
                </a:gridCol>
                <a:gridCol w="356580">
                  <a:extLst>
                    <a:ext uri="{9D8B030D-6E8A-4147-A177-3AD203B41FA5}">
                      <a16:colId xmlns:a16="http://schemas.microsoft.com/office/drawing/2014/main" val="20007"/>
                    </a:ext>
                  </a:extLst>
                </a:gridCol>
                <a:gridCol w="356580">
                  <a:extLst>
                    <a:ext uri="{9D8B030D-6E8A-4147-A177-3AD203B41FA5}">
                      <a16:colId xmlns:a16="http://schemas.microsoft.com/office/drawing/2014/main" val="20008"/>
                    </a:ext>
                  </a:extLst>
                </a:gridCol>
                <a:gridCol w="356580">
                  <a:extLst>
                    <a:ext uri="{9D8B030D-6E8A-4147-A177-3AD203B41FA5}">
                      <a16:colId xmlns:a16="http://schemas.microsoft.com/office/drawing/2014/main" val="20009"/>
                    </a:ext>
                  </a:extLst>
                </a:gridCol>
                <a:gridCol w="356580">
                  <a:extLst>
                    <a:ext uri="{9D8B030D-6E8A-4147-A177-3AD203B41FA5}">
                      <a16:colId xmlns:a16="http://schemas.microsoft.com/office/drawing/2014/main" val="20010"/>
                    </a:ext>
                  </a:extLst>
                </a:gridCol>
                <a:gridCol w="356580">
                  <a:extLst>
                    <a:ext uri="{9D8B030D-6E8A-4147-A177-3AD203B41FA5}">
                      <a16:colId xmlns:a16="http://schemas.microsoft.com/office/drawing/2014/main" val="20011"/>
                    </a:ext>
                  </a:extLst>
                </a:gridCol>
                <a:gridCol w="356580">
                  <a:extLst>
                    <a:ext uri="{9D8B030D-6E8A-4147-A177-3AD203B41FA5}">
                      <a16:colId xmlns:a16="http://schemas.microsoft.com/office/drawing/2014/main" val="20012"/>
                    </a:ext>
                  </a:extLst>
                </a:gridCol>
                <a:gridCol w="356580">
                  <a:extLst>
                    <a:ext uri="{9D8B030D-6E8A-4147-A177-3AD203B41FA5}">
                      <a16:colId xmlns:a16="http://schemas.microsoft.com/office/drawing/2014/main" val="20013"/>
                    </a:ext>
                  </a:extLst>
                </a:gridCol>
              </a:tblGrid>
              <a:tr h="343535">
                <a:tc gridSpan="14">
                  <a:txBody>
                    <a:bodyPr/>
                    <a:lstStyle/>
                    <a:p>
                      <a:pPr marL="0" marR="0" lvl="0" indent="0" algn="ctr" defTabSz="623570" rtl="0" eaLnBrk="1" fontAlgn="auto" latinLnBrk="0" hangingPunct="1">
                        <a:lnSpc>
                          <a:spcPct val="100000"/>
                        </a:lnSpc>
                        <a:spcBef>
                          <a:spcPts val="0"/>
                        </a:spcBef>
                        <a:spcAft>
                          <a:spcPts val="0"/>
                        </a:spcAft>
                        <a:buClrTx/>
                        <a:buSzTx/>
                        <a:buFontTx/>
                        <a:buNone/>
                        <a:defRPr/>
                      </a:pPr>
                      <a:r>
                        <a:rPr lang="zh-CN" altLang="en-US" sz="1400" b="1" baseline="0" dirty="0">
                          <a:solidFill>
                            <a:srgbClr val="2E3033"/>
                          </a:solidFill>
                          <a:latin typeface="+mn-ea"/>
                          <a:ea typeface="+mn-ea"/>
                        </a:rPr>
                        <a:t>   我们提出用自动标注器标注韵律</a:t>
                      </a:r>
                      <a:endParaRPr lang="zh-CN" altLang="en-US" sz="1400" b="1" baseline="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43535">
                <a:tc gridSpan="10">
                  <a:txBody>
                    <a:bodyPr/>
                    <a:lstStyle/>
                    <a:p>
                      <a:pPr algn="ctr"/>
                      <a:r>
                        <a:rPr lang="zh-CN" altLang="en-US" sz="1400" b="1" baseline="0" dirty="0">
                          <a:solidFill>
                            <a:srgbClr val="2E3033"/>
                          </a:solidFill>
                          <a:latin typeface="+mn-ea"/>
                          <a:ea typeface="+mn-ea"/>
                        </a:rPr>
                        <a:t>我们提出用自动标注器</a:t>
                      </a:r>
                      <a:endParaRPr lang="zh-CN" altLang="en-US" sz="1400" b="1" baseline="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zh-CN" altLang="en-US" sz="1400" b="1" baseline="0" dirty="0">
                          <a:solidFill>
                            <a:srgbClr val="2E3033"/>
                          </a:solidFill>
                          <a:latin typeface="+mn-ea"/>
                          <a:ea typeface="+mn-ea"/>
                        </a:rPr>
                        <a:t>标注韵律</a:t>
                      </a:r>
                      <a:endParaRPr lang="zh-CN" altLang="en-US" sz="1400" b="1" baseline="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43487">
                <a:tc gridSpan="4">
                  <a:txBody>
                    <a:bodyPr/>
                    <a:lstStyle/>
                    <a:p>
                      <a:pPr algn="ctr"/>
                      <a:r>
                        <a:rPr lang="zh-CN" altLang="en-US" sz="1400" b="1" baseline="0" dirty="0">
                          <a:solidFill>
                            <a:srgbClr val="2E3033"/>
                          </a:solidFill>
                          <a:latin typeface="+mn-ea"/>
                          <a:ea typeface="+mn-ea"/>
                        </a:rPr>
                        <a:t>我们提出 </a:t>
                      </a:r>
                      <a:endParaRPr lang="zh-CN" altLang="en-US" sz="1400" b="1" baseline="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6">
                  <a:txBody>
                    <a:bodyPr/>
                    <a:lstStyle/>
                    <a:p>
                      <a:pPr algn="ctr"/>
                      <a:r>
                        <a:rPr lang="zh-CN" altLang="en-US" sz="1400" b="1" baseline="0" dirty="0">
                          <a:solidFill>
                            <a:srgbClr val="2E3033"/>
                          </a:solidFill>
                          <a:latin typeface="+mn-ea"/>
                          <a:ea typeface="+mn-ea"/>
                        </a:rPr>
                        <a:t>用自动标注器 </a:t>
                      </a:r>
                      <a:endParaRPr lang="zh-CN" altLang="en-US" sz="1400" b="1" baseline="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zh-CN" altLang="en-US" sz="1400" b="1" baseline="0" dirty="0">
                          <a:solidFill>
                            <a:srgbClr val="2E3033"/>
                          </a:solidFill>
                          <a:latin typeface="+mn-ea"/>
                          <a:ea typeface="+mn-ea"/>
                        </a:rPr>
                        <a:t>标注</a:t>
                      </a:r>
                      <a:endParaRPr lang="zh-CN" altLang="en-US" sz="1400" b="1" baseline="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zh-CN" altLang="en-US" sz="1400" b="1" baseline="0" dirty="0">
                          <a:solidFill>
                            <a:srgbClr val="2E3033"/>
                          </a:solidFill>
                          <a:latin typeface="+mn-ea"/>
                          <a:ea typeface="+mn-ea"/>
                        </a:rPr>
                        <a:t>韵律</a:t>
                      </a:r>
                      <a:endParaRPr lang="zh-CN" altLang="en-US" sz="1400" b="1" baseline="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43487">
                <a:tc gridSpan="2">
                  <a:txBody>
                    <a:bodyPr/>
                    <a:lstStyle/>
                    <a:p>
                      <a:pPr algn="ctr"/>
                      <a:r>
                        <a:rPr lang="zh-CN" altLang="en-US" sz="1400" b="1" baseline="0" dirty="0">
                          <a:solidFill>
                            <a:srgbClr val="2E3033"/>
                          </a:solidFill>
                          <a:latin typeface="+mn-ea"/>
                          <a:ea typeface="+mn-ea"/>
                        </a:rPr>
                        <a:t>我们</a:t>
                      </a:r>
                      <a:endParaRPr lang="zh-CN" altLang="en-US" sz="1400" b="1" baseline="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zh-CN" altLang="en-US" sz="1400" b="1" baseline="0" dirty="0">
                          <a:solidFill>
                            <a:srgbClr val="2E3033"/>
                          </a:solidFill>
                          <a:latin typeface="+mn-ea"/>
                          <a:ea typeface="+mn-ea"/>
                        </a:rPr>
                        <a:t>提出</a:t>
                      </a:r>
                      <a:endParaRPr lang="zh-CN" altLang="en-US" sz="1400" b="1" baseline="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400" b="1" baseline="0" dirty="0">
                          <a:latin typeface="+mn-ea"/>
                          <a:ea typeface="+mn-ea"/>
                        </a:rPr>
                        <a:t>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zh-CN" altLang="en-US" sz="1400" b="1" baseline="0" dirty="0">
                          <a:solidFill>
                            <a:srgbClr val="2E3033"/>
                          </a:solidFill>
                          <a:latin typeface="+mn-ea"/>
                          <a:ea typeface="+mn-ea"/>
                        </a:rPr>
                        <a:t>自动</a:t>
                      </a:r>
                      <a:endParaRPr lang="zh-CN" altLang="en-US" sz="1400" b="1" baseline="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zh-CN" altLang="en-US" sz="1400" b="1" baseline="0" dirty="0">
                          <a:solidFill>
                            <a:srgbClr val="2E3033"/>
                          </a:solidFill>
                          <a:latin typeface="+mn-ea"/>
                          <a:ea typeface="+mn-ea"/>
                        </a:rPr>
                        <a:t>标注器</a:t>
                      </a:r>
                      <a:endParaRPr lang="zh-CN" altLang="en-US" sz="1400" b="1" baseline="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623570" rtl="0" eaLnBrk="1" fontAlgn="auto" latinLnBrk="0" hangingPunct="1">
                        <a:lnSpc>
                          <a:spcPct val="100000"/>
                        </a:lnSpc>
                        <a:spcBef>
                          <a:spcPts val="0"/>
                        </a:spcBef>
                        <a:spcAft>
                          <a:spcPts val="0"/>
                        </a:spcAft>
                        <a:buClrTx/>
                        <a:buSzTx/>
                        <a:buFontTx/>
                        <a:buNone/>
                        <a:defRPr/>
                      </a:pPr>
                      <a:r>
                        <a:rPr lang="zh-CN" altLang="en-US" sz="1400" b="1" baseline="0" dirty="0">
                          <a:solidFill>
                            <a:srgbClr val="2E3033"/>
                          </a:solidFill>
                          <a:latin typeface="+mn-ea"/>
                          <a:ea typeface="+mn-ea"/>
                        </a:rPr>
                        <a:t>标注</a:t>
                      </a:r>
                      <a:endParaRPr lang="zh-CN" altLang="en-US" sz="1400" b="1" baseline="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623570" rtl="0" eaLnBrk="1" fontAlgn="auto" latinLnBrk="0" hangingPunct="1">
                        <a:lnSpc>
                          <a:spcPct val="100000"/>
                        </a:lnSpc>
                        <a:spcBef>
                          <a:spcPts val="0"/>
                        </a:spcBef>
                        <a:spcAft>
                          <a:spcPts val="0"/>
                        </a:spcAft>
                        <a:buClrTx/>
                        <a:buSzTx/>
                        <a:buFontTx/>
                        <a:buNone/>
                        <a:defRPr/>
                      </a:pPr>
                      <a:r>
                        <a:rPr lang="zh-CN" altLang="en-US" sz="1400" b="1" baseline="0" dirty="0">
                          <a:solidFill>
                            <a:srgbClr val="2E3033"/>
                          </a:solidFill>
                          <a:latin typeface="+mn-ea"/>
                          <a:ea typeface="+mn-ea"/>
                        </a:rPr>
                        <a:t>韵律</a:t>
                      </a:r>
                      <a:endParaRPr lang="zh-CN" altLang="en-US" sz="1400" b="1" baseline="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43487">
                <a:tc>
                  <a:txBody>
                    <a:bodyPr/>
                    <a:lstStyle/>
                    <a:p>
                      <a:pPr marL="0" algn="ctr" defTabSz="623570" rtl="0" eaLnBrk="1" latinLnBrk="0" hangingPunct="1"/>
                      <a:r>
                        <a:rPr lang="zh-CN" altLang="en-US" sz="1400" b="1" kern="1200" baseline="0" dirty="0">
                          <a:solidFill>
                            <a:srgbClr val="2E3033"/>
                          </a:solidFill>
                          <a:latin typeface="+mn-ea"/>
                          <a:ea typeface="+mn-ea"/>
                          <a:cs typeface="+mn-cs"/>
                        </a:rPr>
                        <a:t>我</a:t>
                      </a:r>
                      <a:endParaRPr lang="en-US" altLang="zh-CN" sz="1400" b="1" kern="1200" baseline="0" dirty="0">
                        <a:solidFill>
                          <a:srgbClr val="2E3033"/>
                        </a:solidFill>
                        <a:latin typeface="+mn-e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23570" rtl="0" eaLnBrk="1" latinLnBrk="0" hangingPunct="1"/>
                      <a:r>
                        <a:rPr lang="zh-CN" altLang="en-US" sz="1400" b="1" kern="1200" baseline="0" dirty="0">
                          <a:solidFill>
                            <a:srgbClr val="2E3033"/>
                          </a:solidFill>
                          <a:latin typeface="+mn-ea"/>
                          <a:ea typeface="+mn-ea"/>
                          <a:cs typeface="+mn-cs"/>
                        </a:rPr>
                        <a:t>们</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400" b="1" baseline="0" dirty="0">
                          <a:latin typeface="+mn-ea"/>
                          <a:ea typeface="+mn-ea"/>
                        </a:rPr>
                        <a:t>提</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400" b="1" baseline="0" dirty="0">
                          <a:latin typeface="+mn-ea"/>
                          <a:ea typeface="+mn-ea"/>
                        </a:rPr>
                        <a:t>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400" b="1" baseline="0" dirty="0">
                          <a:latin typeface="+mn-ea"/>
                          <a:ea typeface="+mn-ea"/>
                        </a:rPr>
                        <a:t>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400" b="1" baseline="0" dirty="0">
                          <a:latin typeface="+mn-ea"/>
                          <a:ea typeface="+mn-ea"/>
                        </a:rPr>
                        <a:t>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400" b="1" baseline="0" dirty="0">
                          <a:latin typeface="+mn-ea"/>
                          <a:ea typeface="+mn-ea"/>
                        </a:rPr>
                        <a:t>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400" b="1" baseline="0" dirty="0">
                          <a:latin typeface="+mn-ea"/>
                          <a:ea typeface="+mn-ea"/>
                        </a:rPr>
                        <a:t>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400" b="1" baseline="0" dirty="0">
                          <a:latin typeface="+mn-ea"/>
                          <a:ea typeface="+mn-ea"/>
                        </a:rPr>
                        <a:t>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400" b="1" baseline="0" dirty="0">
                          <a:latin typeface="+mn-ea"/>
                          <a:ea typeface="+mn-ea"/>
                        </a:rPr>
                        <a:t>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400" b="1" baseline="0" dirty="0">
                          <a:latin typeface="+mn-ea"/>
                          <a:ea typeface="+mn-ea"/>
                        </a:rPr>
                        <a:t>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400" b="1" baseline="0" dirty="0">
                          <a:latin typeface="+mn-ea"/>
                          <a:ea typeface="+mn-ea"/>
                        </a:rPr>
                        <a:t>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400" b="1" baseline="0" dirty="0">
                          <a:latin typeface="+mn-ea"/>
                          <a:ea typeface="+mn-ea"/>
                        </a:rPr>
                        <a:t>韵</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400" b="1" baseline="0" dirty="0">
                          <a:latin typeface="+mn-ea"/>
                          <a:ea typeface="+mn-ea"/>
                        </a:rPr>
                        <a:t>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30" name="表格 29">
            <a:extLst>
              <a:ext uri="{FF2B5EF4-FFF2-40B4-BE49-F238E27FC236}">
                <a16:creationId xmlns:a16="http://schemas.microsoft.com/office/drawing/2014/main" id="{1C50AAC6-AB81-9325-F539-F52EE0EDE6C9}"/>
              </a:ext>
            </a:extLst>
          </p:cNvPr>
          <p:cNvGraphicFramePr>
            <a:graphicFrameLocks noGrp="1"/>
          </p:cNvGraphicFramePr>
          <p:nvPr>
            <p:extLst>
              <p:ext uri="{D42A27DB-BD31-4B8C-83A1-F6EECF244321}">
                <p14:modId xmlns:p14="http://schemas.microsoft.com/office/powerpoint/2010/main" val="1332553984"/>
              </p:ext>
            </p:extLst>
          </p:nvPr>
        </p:nvGraphicFramePr>
        <p:xfrm>
          <a:off x="6207577" y="3675523"/>
          <a:ext cx="560705" cy="1722120"/>
        </p:xfrm>
        <a:graphic>
          <a:graphicData uri="http://schemas.openxmlformats.org/drawingml/2006/table">
            <a:tbl>
              <a:tblPr firstRow="1" bandRow="1">
                <a:tableStyleId>{2D5ABB26-0587-4C30-8999-92F81FD0307C}</a:tableStyleId>
              </a:tblPr>
              <a:tblGrid>
                <a:gridCol w="560705">
                  <a:extLst>
                    <a:ext uri="{9D8B030D-6E8A-4147-A177-3AD203B41FA5}">
                      <a16:colId xmlns:a16="http://schemas.microsoft.com/office/drawing/2014/main" val="20000"/>
                    </a:ext>
                  </a:extLst>
                </a:gridCol>
              </a:tblGrid>
              <a:tr h="349250">
                <a:tc>
                  <a:txBody>
                    <a:bodyPr/>
                    <a:lstStyle/>
                    <a:p>
                      <a:pPr marL="0" marR="0" lvl="0" indent="0" algn="l" defTabSz="623570" rtl="0" eaLnBrk="1" fontAlgn="auto" latinLnBrk="0" hangingPunct="1">
                        <a:lnSpc>
                          <a:spcPct val="100000"/>
                        </a:lnSpc>
                        <a:spcBef>
                          <a:spcPts val="0"/>
                        </a:spcBef>
                        <a:spcAft>
                          <a:spcPts val="0"/>
                        </a:spcAft>
                        <a:buClrTx/>
                        <a:buSzTx/>
                        <a:buFontTx/>
                        <a:buNone/>
                        <a:defRPr/>
                      </a:pPr>
                      <a:r>
                        <a:rPr lang="en-US" altLang="zh-CN" sz="1400" dirty="0"/>
                        <a:t>IPH   </a:t>
                      </a:r>
                      <a:endParaRPr lang="zh-CN"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26390">
                <a:tc>
                  <a:txBody>
                    <a:bodyPr/>
                    <a:lstStyle/>
                    <a:p>
                      <a:pPr marL="0" marR="0" lvl="0" indent="0" algn="l" defTabSz="623570" rtl="0" eaLnBrk="1" fontAlgn="auto" latinLnBrk="0" hangingPunct="1">
                        <a:lnSpc>
                          <a:spcPct val="100000"/>
                        </a:lnSpc>
                        <a:spcBef>
                          <a:spcPts val="0"/>
                        </a:spcBef>
                        <a:spcAft>
                          <a:spcPts val="0"/>
                        </a:spcAft>
                        <a:buClrTx/>
                        <a:buSzTx/>
                        <a:buFontTx/>
                        <a:buNone/>
                        <a:defRPr/>
                      </a:pPr>
                      <a:r>
                        <a:rPr lang="en-US" altLang="zh-CN" sz="1400" dirty="0"/>
                        <a:t>PPH  </a:t>
                      </a:r>
                      <a:endParaRPr lang="zh-CN"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48615">
                <a:tc>
                  <a:txBody>
                    <a:bodyPr/>
                    <a:lstStyle/>
                    <a:p>
                      <a:pPr marL="0" marR="0" lvl="0" indent="0" algn="l" defTabSz="623570" rtl="0" eaLnBrk="1" fontAlgn="auto" latinLnBrk="0" hangingPunct="1">
                        <a:lnSpc>
                          <a:spcPct val="100000"/>
                        </a:lnSpc>
                        <a:spcBef>
                          <a:spcPts val="0"/>
                        </a:spcBef>
                        <a:spcAft>
                          <a:spcPts val="0"/>
                        </a:spcAft>
                        <a:buClrTx/>
                        <a:buSzTx/>
                        <a:buFontTx/>
                        <a:buNone/>
                        <a:defRPr/>
                      </a:pPr>
                      <a:r>
                        <a:rPr lang="en-US" altLang="zh-CN" sz="1400" dirty="0"/>
                        <a:t>PW    </a:t>
                      </a:r>
                      <a:endParaRPr lang="zh-CN"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48615">
                <a:tc>
                  <a:txBody>
                    <a:bodyPr/>
                    <a:lstStyle/>
                    <a:p>
                      <a:pPr marL="0" marR="0" lvl="0" indent="0" algn="l" defTabSz="623570" rtl="0" eaLnBrk="1" fontAlgn="auto" latinLnBrk="0" hangingPunct="1">
                        <a:lnSpc>
                          <a:spcPct val="100000"/>
                        </a:lnSpc>
                        <a:spcBef>
                          <a:spcPts val="0"/>
                        </a:spcBef>
                        <a:spcAft>
                          <a:spcPts val="0"/>
                        </a:spcAft>
                        <a:buClrTx/>
                        <a:buSzTx/>
                        <a:buFontTx/>
                        <a:buNone/>
                        <a:defRPr/>
                      </a:pPr>
                      <a:r>
                        <a:rPr lang="en-US" altLang="zh-CN" sz="1400" dirty="0"/>
                        <a:t>LW    </a:t>
                      </a:r>
                      <a:endParaRPr lang="zh-CN"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49250">
                <a:tc>
                  <a:txBody>
                    <a:bodyPr/>
                    <a:lstStyle/>
                    <a:p>
                      <a:pPr marL="0" marR="0" lvl="0" indent="0" algn="l" defTabSz="623570" rtl="0" eaLnBrk="1" fontAlgn="auto" latinLnBrk="0" hangingPunct="1">
                        <a:lnSpc>
                          <a:spcPct val="100000"/>
                        </a:lnSpc>
                        <a:spcBef>
                          <a:spcPts val="0"/>
                        </a:spcBef>
                        <a:spcAft>
                          <a:spcPts val="0"/>
                        </a:spcAft>
                        <a:buClrTx/>
                        <a:buSzTx/>
                        <a:buFontTx/>
                        <a:buNone/>
                        <a:defRPr/>
                      </a:pPr>
                      <a:r>
                        <a:rPr lang="en-US" altLang="zh-CN" sz="1400" dirty="0"/>
                        <a:t>CC   </a:t>
                      </a:r>
                      <a:endParaRPr lang="zh-CN"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graphicFrame>
        <p:nvGraphicFramePr>
          <p:cNvPr id="31" name="表格 30">
            <a:extLst>
              <a:ext uri="{FF2B5EF4-FFF2-40B4-BE49-F238E27FC236}">
                <a16:creationId xmlns:a16="http://schemas.microsoft.com/office/drawing/2014/main" id="{E60F0C41-4B68-06BC-7164-F058101709CE}"/>
              </a:ext>
            </a:extLst>
          </p:cNvPr>
          <p:cNvGraphicFramePr/>
          <p:nvPr>
            <p:custDataLst>
              <p:tags r:id="rId2"/>
            </p:custDataLst>
            <p:extLst>
              <p:ext uri="{D42A27DB-BD31-4B8C-83A1-F6EECF244321}">
                <p14:modId xmlns:p14="http://schemas.microsoft.com/office/powerpoint/2010/main" val="3832565551"/>
              </p:ext>
            </p:extLst>
          </p:nvPr>
        </p:nvGraphicFramePr>
        <p:xfrm>
          <a:off x="6873307" y="5606216"/>
          <a:ext cx="5112045" cy="914400"/>
        </p:xfrm>
        <a:graphic>
          <a:graphicData uri="http://schemas.openxmlformats.org/drawingml/2006/table">
            <a:tbl>
              <a:tblPr firstRow="1" bandRow="1">
                <a:tableStyleId>{2D5ABB26-0587-4C30-8999-92F81FD0307C}</a:tableStyleId>
              </a:tblPr>
              <a:tblGrid>
                <a:gridCol w="360045">
                  <a:extLst>
                    <a:ext uri="{9D8B030D-6E8A-4147-A177-3AD203B41FA5}">
                      <a16:colId xmlns:a16="http://schemas.microsoft.com/office/drawing/2014/main" val="20000"/>
                    </a:ext>
                  </a:extLst>
                </a:gridCol>
                <a:gridCol w="360000">
                  <a:extLst>
                    <a:ext uri="{9D8B030D-6E8A-4147-A177-3AD203B41FA5}">
                      <a16:colId xmlns:a16="http://schemas.microsoft.com/office/drawing/2014/main" val="20001"/>
                    </a:ext>
                  </a:extLst>
                </a:gridCol>
                <a:gridCol w="360045">
                  <a:extLst>
                    <a:ext uri="{9D8B030D-6E8A-4147-A177-3AD203B41FA5}">
                      <a16:colId xmlns:a16="http://schemas.microsoft.com/office/drawing/2014/main" val="20002"/>
                    </a:ext>
                  </a:extLst>
                </a:gridCol>
                <a:gridCol w="359955">
                  <a:extLst>
                    <a:ext uri="{9D8B030D-6E8A-4147-A177-3AD203B41FA5}">
                      <a16:colId xmlns:a16="http://schemas.microsoft.com/office/drawing/2014/main" val="20003"/>
                    </a:ext>
                  </a:extLst>
                </a:gridCol>
                <a:gridCol w="360000">
                  <a:extLst>
                    <a:ext uri="{9D8B030D-6E8A-4147-A177-3AD203B41FA5}">
                      <a16:colId xmlns:a16="http://schemas.microsoft.com/office/drawing/2014/main" val="20004"/>
                    </a:ext>
                  </a:extLst>
                </a:gridCol>
                <a:gridCol w="360000">
                  <a:extLst>
                    <a:ext uri="{9D8B030D-6E8A-4147-A177-3AD203B41FA5}">
                      <a16:colId xmlns:a16="http://schemas.microsoft.com/office/drawing/2014/main" val="20005"/>
                    </a:ext>
                  </a:extLst>
                </a:gridCol>
                <a:gridCol w="360000">
                  <a:extLst>
                    <a:ext uri="{9D8B030D-6E8A-4147-A177-3AD203B41FA5}">
                      <a16:colId xmlns:a16="http://schemas.microsoft.com/office/drawing/2014/main" val="20006"/>
                    </a:ext>
                  </a:extLst>
                </a:gridCol>
                <a:gridCol w="360000">
                  <a:extLst>
                    <a:ext uri="{9D8B030D-6E8A-4147-A177-3AD203B41FA5}">
                      <a16:colId xmlns:a16="http://schemas.microsoft.com/office/drawing/2014/main" val="20007"/>
                    </a:ext>
                  </a:extLst>
                </a:gridCol>
                <a:gridCol w="360000">
                  <a:extLst>
                    <a:ext uri="{9D8B030D-6E8A-4147-A177-3AD203B41FA5}">
                      <a16:colId xmlns:a16="http://schemas.microsoft.com/office/drawing/2014/main" val="20008"/>
                    </a:ext>
                  </a:extLst>
                </a:gridCol>
                <a:gridCol w="432000">
                  <a:extLst>
                    <a:ext uri="{9D8B030D-6E8A-4147-A177-3AD203B41FA5}">
                      <a16:colId xmlns:a16="http://schemas.microsoft.com/office/drawing/2014/main" val="20009"/>
                    </a:ext>
                  </a:extLst>
                </a:gridCol>
                <a:gridCol w="360000">
                  <a:extLst>
                    <a:ext uri="{9D8B030D-6E8A-4147-A177-3AD203B41FA5}">
                      <a16:colId xmlns:a16="http://schemas.microsoft.com/office/drawing/2014/main" val="20010"/>
                    </a:ext>
                  </a:extLst>
                </a:gridCol>
                <a:gridCol w="360000">
                  <a:extLst>
                    <a:ext uri="{9D8B030D-6E8A-4147-A177-3AD203B41FA5}">
                      <a16:colId xmlns:a16="http://schemas.microsoft.com/office/drawing/2014/main" val="20011"/>
                    </a:ext>
                  </a:extLst>
                </a:gridCol>
                <a:gridCol w="360000">
                  <a:extLst>
                    <a:ext uri="{9D8B030D-6E8A-4147-A177-3AD203B41FA5}">
                      <a16:colId xmlns:a16="http://schemas.microsoft.com/office/drawing/2014/main" val="20012"/>
                    </a:ext>
                  </a:extLst>
                </a:gridCol>
                <a:gridCol w="360000">
                  <a:extLst>
                    <a:ext uri="{9D8B030D-6E8A-4147-A177-3AD203B41FA5}">
                      <a16:colId xmlns:a16="http://schemas.microsoft.com/office/drawing/2014/main" val="20013"/>
                    </a:ext>
                  </a:extLst>
                </a:gridCol>
              </a:tblGrid>
              <a:tr h="365760">
                <a:tc>
                  <a:txBody>
                    <a:bodyPr/>
                    <a:lstStyle/>
                    <a:p>
                      <a:pPr>
                        <a:buNone/>
                      </a:pPr>
                      <a:r>
                        <a:rPr lang="zh-CN" altLang="en-US" sz="1800"/>
                        <a:t>我</a:t>
                      </a:r>
                    </a:p>
                  </a:txBody>
                  <a:tcPr marL="0" marR="0"/>
                </a:tc>
                <a:tc>
                  <a:txBody>
                    <a:bodyPr/>
                    <a:lstStyle/>
                    <a:p>
                      <a:pPr>
                        <a:buNone/>
                      </a:pPr>
                      <a:r>
                        <a:rPr lang="zh-CN" altLang="en-US" sz="1800"/>
                        <a:t>们</a:t>
                      </a:r>
                    </a:p>
                  </a:txBody>
                  <a:tcPr marL="0" marR="0"/>
                </a:tc>
                <a:tc>
                  <a:txBody>
                    <a:bodyPr/>
                    <a:lstStyle/>
                    <a:p>
                      <a:pPr>
                        <a:buNone/>
                      </a:pPr>
                      <a:r>
                        <a:rPr lang="zh-CN" altLang="en-US" sz="1800"/>
                        <a:t>提</a:t>
                      </a:r>
                    </a:p>
                  </a:txBody>
                  <a:tcPr marL="0" marR="0"/>
                </a:tc>
                <a:tc>
                  <a:txBody>
                    <a:bodyPr/>
                    <a:lstStyle/>
                    <a:p>
                      <a:pPr>
                        <a:buNone/>
                      </a:pPr>
                      <a:r>
                        <a:rPr lang="zh-CN" altLang="en-US" sz="1800"/>
                        <a:t>出</a:t>
                      </a:r>
                    </a:p>
                  </a:txBody>
                  <a:tcPr marL="0" marR="0"/>
                </a:tc>
                <a:tc>
                  <a:txBody>
                    <a:bodyPr/>
                    <a:lstStyle/>
                    <a:p>
                      <a:pPr>
                        <a:buNone/>
                      </a:pPr>
                      <a:r>
                        <a:rPr lang="zh-CN" altLang="en-US" sz="1800"/>
                        <a:t>用</a:t>
                      </a:r>
                    </a:p>
                  </a:txBody>
                  <a:tcPr marL="0" marR="0"/>
                </a:tc>
                <a:tc>
                  <a:txBody>
                    <a:bodyPr/>
                    <a:lstStyle/>
                    <a:p>
                      <a:pPr>
                        <a:buNone/>
                      </a:pPr>
                      <a:r>
                        <a:rPr lang="zh-CN" altLang="en-US" sz="1800"/>
                        <a:t>自</a:t>
                      </a:r>
                    </a:p>
                  </a:txBody>
                  <a:tcPr marL="0" marR="0"/>
                </a:tc>
                <a:tc>
                  <a:txBody>
                    <a:bodyPr/>
                    <a:lstStyle/>
                    <a:p>
                      <a:pPr>
                        <a:buNone/>
                      </a:pPr>
                      <a:r>
                        <a:rPr lang="zh-CN" altLang="en-US" sz="1800"/>
                        <a:t>动</a:t>
                      </a:r>
                    </a:p>
                  </a:txBody>
                  <a:tcPr marL="0" marR="0"/>
                </a:tc>
                <a:tc>
                  <a:txBody>
                    <a:bodyPr/>
                    <a:lstStyle/>
                    <a:p>
                      <a:pPr>
                        <a:buNone/>
                      </a:pPr>
                      <a:r>
                        <a:rPr lang="zh-CN" altLang="en-US" sz="1800"/>
                        <a:t>标</a:t>
                      </a:r>
                    </a:p>
                  </a:txBody>
                  <a:tcPr marL="0" marR="0"/>
                </a:tc>
                <a:tc>
                  <a:txBody>
                    <a:bodyPr/>
                    <a:lstStyle/>
                    <a:p>
                      <a:pPr>
                        <a:buNone/>
                      </a:pPr>
                      <a:r>
                        <a:rPr lang="zh-CN" altLang="en-US" sz="1800"/>
                        <a:t>注</a:t>
                      </a:r>
                    </a:p>
                  </a:txBody>
                  <a:tcPr marL="0" marR="0"/>
                </a:tc>
                <a:tc>
                  <a:txBody>
                    <a:bodyPr/>
                    <a:lstStyle/>
                    <a:p>
                      <a:pPr>
                        <a:buNone/>
                      </a:pPr>
                      <a:r>
                        <a:rPr lang="zh-CN" altLang="en-US" sz="1800"/>
                        <a:t>器</a:t>
                      </a:r>
                    </a:p>
                  </a:txBody>
                  <a:tcPr marL="0" marR="0"/>
                </a:tc>
                <a:tc>
                  <a:txBody>
                    <a:bodyPr/>
                    <a:lstStyle/>
                    <a:p>
                      <a:pPr>
                        <a:buNone/>
                      </a:pPr>
                      <a:r>
                        <a:rPr lang="zh-CN" altLang="en-US" sz="1800"/>
                        <a:t>标</a:t>
                      </a:r>
                    </a:p>
                  </a:txBody>
                  <a:tcPr marL="0" marR="0"/>
                </a:tc>
                <a:tc>
                  <a:txBody>
                    <a:bodyPr/>
                    <a:lstStyle/>
                    <a:p>
                      <a:pPr>
                        <a:buNone/>
                      </a:pPr>
                      <a:r>
                        <a:rPr lang="zh-CN" altLang="en-US" sz="1800"/>
                        <a:t>注</a:t>
                      </a:r>
                    </a:p>
                  </a:txBody>
                  <a:tcPr marL="0" marR="0"/>
                </a:tc>
                <a:tc>
                  <a:txBody>
                    <a:bodyPr/>
                    <a:lstStyle/>
                    <a:p>
                      <a:pPr>
                        <a:buNone/>
                      </a:pPr>
                      <a:r>
                        <a:rPr lang="zh-CN" altLang="en-US" sz="1800"/>
                        <a:t>韵</a:t>
                      </a:r>
                    </a:p>
                  </a:txBody>
                  <a:tcPr marL="0" marR="0"/>
                </a:tc>
                <a:tc>
                  <a:txBody>
                    <a:bodyPr/>
                    <a:lstStyle/>
                    <a:p>
                      <a:pPr>
                        <a:buNone/>
                      </a:pPr>
                      <a:r>
                        <a:rPr lang="zh-CN" altLang="en-US" sz="1800"/>
                        <a:t>律</a:t>
                      </a:r>
                    </a:p>
                  </a:txBody>
                  <a:tcPr marL="0" marR="0"/>
                </a:tc>
                <a:extLst>
                  <a:ext uri="{0D108BD9-81ED-4DB2-BD59-A6C34878D82A}">
                    <a16:rowId xmlns:a16="http://schemas.microsoft.com/office/drawing/2014/main" val="10000"/>
                  </a:ext>
                </a:extLst>
              </a:tr>
              <a:tr h="274320">
                <a:tc>
                  <a:txBody>
                    <a:bodyPr/>
                    <a:lstStyle/>
                    <a:p>
                      <a:pPr>
                        <a:buNone/>
                      </a:pPr>
                      <a:r>
                        <a:rPr lang="en-US" altLang="zh-CN" sz="1200" b="1"/>
                        <a:t>CC</a:t>
                      </a:r>
                    </a:p>
                  </a:txBody>
                  <a:tcPr marL="0" marR="0"/>
                </a:tc>
                <a:tc>
                  <a:txBody>
                    <a:bodyPr/>
                    <a:lstStyle/>
                    <a:p>
                      <a:pPr>
                        <a:buNone/>
                      </a:pPr>
                      <a:r>
                        <a:rPr lang="en-US" altLang="zh-CN" sz="1200" b="1"/>
                        <a:t>LW</a:t>
                      </a:r>
                    </a:p>
                  </a:txBody>
                  <a:tcPr marL="0" marR="0"/>
                </a:tc>
                <a:tc>
                  <a:txBody>
                    <a:bodyPr/>
                    <a:lstStyle/>
                    <a:p>
                      <a:pPr>
                        <a:buNone/>
                      </a:pPr>
                      <a:r>
                        <a:rPr lang="en-US" altLang="zh-CN" sz="1200" b="1"/>
                        <a:t>CC</a:t>
                      </a:r>
                    </a:p>
                  </a:txBody>
                  <a:tcPr marL="0" marR="0"/>
                </a:tc>
                <a:tc>
                  <a:txBody>
                    <a:bodyPr/>
                    <a:lstStyle/>
                    <a:p>
                      <a:pPr>
                        <a:buNone/>
                      </a:pPr>
                      <a:r>
                        <a:rPr lang="en-US" altLang="zh-CN" sz="1200" b="1">
                          <a:solidFill>
                            <a:srgbClr val="FFC000"/>
                          </a:solidFill>
                        </a:rPr>
                        <a:t>PW</a:t>
                      </a:r>
                    </a:p>
                  </a:txBody>
                  <a:tcPr marL="0" marR="0"/>
                </a:tc>
                <a:tc>
                  <a:txBody>
                    <a:bodyPr/>
                    <a:lstStyle/>
                    <a:p>
                      <a:pPr>
                        <a:buNone/>
                      </a:pPr>
                      <a:r>
                        <a:rPr lang="en-US" altLang="zh-CN" sz="1200" b="1"/>
                        <a:t>LW</a:t>
                      </a:r>
                    </a:p>
                  </a:txBody>
                  <a:tcPr marL="0" marR="0"/>
                </a:tc>
                <a:tc>
                  <a:txBody>
                    <a:bodyPr/>
                    <a:lstStyle/>
                    <a:p>
                      <a:pPr>
                        <a:buNone/>
                      </a:pPr>
                      <a:r>
                        <a:rPr lang="en-US" altLang="zh-CN" sz="1200" b="1"/>
                        <a:t>CC</a:t>
                      </a:r>
                    </a:p>
                  </a:txBody>
                  <a:tcPr marL="0" marR="0"/>
                </a:tc>
                <a:tc>
                  <a:txBody>
                    <a:bodyPr/>
                    <a:lstStyle/>
                    <a:p>
                      <a:pPr>
                        <a:buNone/>
                      </a:pPr>
                      <a:r>
                        <a:rPr lang="en-US" altLang="zh-CN" sz="1200" b="1"/>
                        <a:t>LW</a:t>
                      </a:r>
                    </a:p>
                  </a:txBody>
                  <a:tcPr marL="0" marR="0"/>
                </a:tc>
                <a:tc>
                  <a:txBody>
                    <a:bodyPr/>
                    <a:lstStyle/>
                    <a:p>
                      <a:pPr>
                        <a:buNone/>
                      </a:pPr>
                      <a:r>
                        <a:rPr lang="en-US" altLang="zh-CN" sz="1200" b="1"/>
                        <a:t>CC</a:t>
                      </a:r>
                    </a:p>
                  </a:txBody>
                  <a:tcPr marL="0" marR="0"/>
                </a:tc>
                <a:tc>
                  <a:txBody>
                    <a:bodyPr/>
                    <a:lstStyle/>
                    <a:p>
                      <a:pPr>
                        <a:buNone/>
                      </a:pPr>
                      <a:r>
                        <a:rPr lang="en-US" altLang="zh-CN" sz="1200" b="1"/>
                        <a:t>CC</a:t>
                      </a:r>
                    </a:p>
                  </a:txBody>
                  <a:tcPr marL="0" marR="0"/>
                </a:tc>
                <a:tc>
                  <a:txBody>
                    <a:bodyPr/>
                    <a:lstStyle/>
                    <a:p>
                      <a:pPr>
                        <a:buNone/>
                      </a:pPr>
                      <a:r>
                        <a:rPr lang="en-US" altLang="zh-CN" sz="1200" b="1">
                          <a:solidFill>
                            <a:srgbClr val="00B0F0"/>
                          </a:solidFill>
                        </a:rPr>
                        <a:t>PPH</a:t>
                      </a:r>
                    </a:p>
                  </a:txBody>
                  <a:tcPr marL="0" marR="0"/>
                </a:tc>
                <a:tc>
                  <a:txBody>
                    <a:bodyPr/>
                    <a:lstStyle/>
                    <a:p>
                      <a:pPr>
                        <a:buNone/>
                      </a:pPr>
                      <a:r>
                        <a:rPr lang="en-US" altLang="zh-CN" sz="1200" b="1"/>
                        <a:t>CC</a:t>
                      </a:r>
                    </a:p>
                  </a:txBody>
                  <a:tcPr marL="0" marR="0"/>
                </a:tc>
                <a:tc>
                  <a:txBody>
                    <a:bodyPr/>
                    <a:lstStyle/>
                    <a:p>
                      <a:pPr>
                        <a:buNone/>
                      </a:pPr>
                      <a:r>
                        <a:rPr lang="en-US" altLang="zh-CN" sz="1200" b="1">
                          <a:solidFill>
                            <a:srgbClr val="FFC000"/>
                          </a:solidFill>
                        </a:rPr>
                        <a:t>PW</a:t>
                      </a:r>
                    </a:p>
                  </a:txBody>
                  <a:tcPr marL="0" marR="0"/>
                </a:tc>
                <a:tc>
                  <a:txBody>
                    <a:bodyPr/>
                    <a:lstStyle/>
                    <a:p>
                      <a:pPr>
                        <a:buNone/>
                      </a:pPr>
                      <a:r>
                        <a:rPr lang="en-US" altLang="zh-CN" sz="1200" b="1"/>
                        <a:t>CC</a:t>
                      </a:r>
                    </a:p>
                  </a:txBody>
                  <a:tcPr marL="0" marR="0"/>
                </a:tc>
                <a:tc>
                  <a:txBody>
                    <a:bodyPr/>
                    <a:lstStyle/>
                    <a:p>
                      <a:pPr>
                        <a:buNone/>
                      </a:pPr>
                      <a:r>
                        <a:rPr lang="en-US" altLang="zh-CN" sz="1200" b="1">
                          <a:solidFill>
                            <a:srgbClr val="FF0000"/>
                          </a:solidFill>
                        </a:rPr>
                        <a:t>IPH</a:t>
                      </a:r>
                    </a:p>
                  </a:txBody>
                  <a:tcPr marL="0" marR="0"/>
                </a:tc>
                <a:extLst>
                  <a:ext uri="{0D108BD9-81ED-4DB2-BD59-A6C34878D82A}">
                    <a16:rowId xmlns:a16="http://schemas.microsoft.com/office/drawing/2014/main" val="10001"/>
                  </a:ext>
                </a:extLst>
              </a:tr>
              <a:tr h="0">
                <a:tc>
                  <a:txBody>
                    <a:bodyPr/>
                    <a:lstStyle/>
                    <a:p>
                      <a:pPr>
                        <a:buNone/>
                      </a:pPr>
                      <a:r>
                        <a:rPr lang="en-US" altLang="zh-CN" sz="1200" b="1"/>
                        <a:t>#0</a:t>
                      </a:r>
                    </a:p>
                  </a:txBody>
                  <a:tcPr marL="0" marR="0"/>
                </a:tc>
                <a:tc>
                  <a:txBody>
                    <a:bodyPr/>
                    <a:lstStyle/>
                    <a:p>
                      <a:pPr>
                        <a:buNone/>
                      </a:pPr>
                      <a:r>
                        <a:rPr lang="en-US" altLang="zh-CN" sz="1200" b="1" dirty="0"/>
                        <a:t>#1</a:t>
                      </a:r>
                    </a:p>
                  </a:txBody>
                  <a:tcPr marL="0" marR="0"/>
                </a:tc>
                <a:tc>
                  <a:txBody>
                    <a:bodyPr/>
                    <a:lstStyle/>
                    <a:p>
                      <a:pPr>
                        <a:buNone/>
                      </a:pPr>
                      <a:r>
                        <a:rPr lang="en-US" altLang="zh-CN" sz="1200" b="1"/>
                        <a:t>#0</a:t>
                      </a:r>
                    </a:p>
                  </a:txBody>
                  <a:tcPr marL="0" marR="0"/>
                </a:tc>
                <a:tc>
                  <a:txBody>
                    <a:bodyPr/>
                    <a:lstStyle/>
                    <a:p>
                      <a:pPr>
                        <a:buNone/>
                      </a:pPr>
                      <a:r>
                        <a:rPr lang="en-US" altLang="zh-CN" sz="1200" b="1">
                          <a:solidFill>
                            <a:srgbClr val="FFC000"/>
                          </a:solidFill>
                        </a:rPr>
                        <a:t>#2</a:t>
                      </a:r>
                    </a:p>
                  </a:txBody>
                  <a:tcPr marL="0" marR="0"/>
                </a:tc>
                <a:tc>
                  <a:txBody>
                    <a:bodyPr/>
                    <a:lstStyle/>
                    <a:p>
                      <a:pPr>
                        <a:buNone/>
                      </a:pPr>
                      <a:r>
                        <a:rPr lang="en-US" altLang="zh-CN" sz="1200" b="1"/>
                        <a:t>#1</a:t>
                      </a:r>
                    </a:p>
                  </a:txBody>
                  <a:tcPr marL="0" marR="0"/>
                </a:tc>
                <a:tc>
                  <a:txBody>
                    <a:bodyPr/>
                    <a:lstStyle/>
                    <a:p>
                      <a:pPr>
                        <a:buNone/>
                      </a:pPr>
                      <a:r>
                        <a:rPr lang="en-US" altLang="zh-CN" sz="1200" b="1"/>
                        <a:t>#0</a:t>
                      </a:r>
                    </a:p>
                  </a:txBody>
                  <a:tcPr marL="0" marR="0"/>
                </a:tc>
                <a:tc>
                  <a:txBody>
                    <a:bodyPr/>
                    <a:lstStyle/>
                    <a:p>
                      <a:pPr>
                        <a:buNone/>
                      </a:pPr>
                      <a:r>
                        <a:rPr lang="en-US" altLang="zh-CN" sz="1200" b="1"/>
                        <a:t>#1</a:t>
                      </a:r>
                    </a:p>
                  </a:txBody>
                  <a:tcPr marL="0" marR="0"/>
                </a:tc>
                <a:tc>
                  <a:txBody>
                    <a:bodyPr/>
                    <a:lstStyle/>
                    <a:p>
                      <a:pPr>
                        <a:buNone/>
                      </a:pPr>
                      <a:r>
                        <a:rPr lang="en-US" altLang="zh-CN" sz="1200" b="1"/>
                        <a:t>#0</a:t>
                      </a:r>
                    </a:p>
                  </a:txBody>
                  <a:tcPr marL="0" marR="0"/>
                </a:tc>
                <a:tc>
                  <a:txBody>
                    <a:bodyPr/>
                    <a:lstStyle/>
                    <a:p>
                      <a:pPr>
                        <a:buNone/>
                      </a:pPr>
                      <a:r>
                        <a:rPr lang="en-US" altLang="zh-CN" sz="1200" b="1"/>
                        <a:t>#0</a:t>
                      </a:r>
                    </a:p>
                  </a:txBody>
                  <a:tcPr marL="0" marR="0"/>
                </a:tc>
                <a:tc>
                  <a:txBody>
                    <a:bodyPr/>
                    <a:lstStyle/>
                    <a:p>
                      <a:pPr>
                        <a:buNone/>
                      </a:pPr>
                      <a:r>
                        <a:rPr lang="en-US" altLang="zh-CN" sz="1200" b="1">
                          <a:solidFill>
                            <a:srgbClr val="00B0F0"/>
                          </a:solidFill>
                        </a:rPr>
                        <a:t>#3</a:t>
                      </a:r>
                    </a:p>
                  </a:txBody>
                  <a:tcPr marL="0" marR="0"/>
                </a:tc>
                <a:tc>
                  <a:txBody>
                    <a:bodyPr/>
                    <a:lstStyle/>
                    <a:p>
                      <a:pPr>
                        <a:buNone/>
                      </a:pPr>
                      <a:r>
                        <a:rPr lang="en-US" altLang="zh-CN" sz="1200" b="1"/>
                        <a:t>#0</a:t>
                      </a:r>
                    </a:p>
                  </a:txBody>
                  <a:tcPr marL="0" marR="0"/>
                </a:tc>
                <a:tc>
                  <a:txBody>
                    <a:bodyPr/>
                    <a:lstStyle/>
                    <a:p>
                      <a:pPr>
                        <a:buNone/>
                      </a:pPr>
                      <a:r>
                        <a:rPr lang="en-US" altLang="zh-CN" sz="1200" b="1">
                          <a:solidFill>
                            <a:srgbClr val="FFC000"/>
                          </a:solidFill>
                        </a:rPr>
                        <a:t>#2</a:t>
                      </a:r>
                    </a:p>
                  </a:txBody>
                  <a:tcPr marL="0" marR="0"/>
                </a:tc>
                <a:tc>
                  <a:txBody>
                    <a:bodyPr/>
                    <a:lstStyle/>
                    <a:p>
                      <a:pPr>
                        <a:buNone/>
                      </a:pPr>
                      <a:r>
                        <a:rPr lang="en-US" altLang="zh-CN" sz="1200" b="1"/>
                        <a:t>#0</a:t>
                      </a:r>
                    </a:p>
                  </a:txBody>
                  <a:tcPr marL="0" marR="0"/>
                </a:tc>
                <a:tc>
                  <a:txBody>
                    <a:bodyPr/>
                    <a:lstStyle/>
                    <a:p>
                      <a:pPr>
                        <a:buNone/>
                      </a:pPr>
                      <a:r>
                        <a:rPr lang="en-US" altLang="zh-CN" sz="1200" b="1" dirty="0">
                          <a:solidFill>
                            <a:srgbClr val="FF0000"/>
                          </a:solidFill>
                        </a:rPr>
                        <a:t>#4</a:t>
                      </a:r>
                    </a:p>
                  </a:txBody>
                  <a:tcPr marL="0" marR="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17556532"/>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5BFA2E73-31B1-753B-DABD-015C046374CE}"/>
              </a:ext>
            </a:extLst>
          </p:cNvPr>
          <p:cNvSpPr txBox="1"/>
          <p:nvPr/>
        </p:nvSpPr>
        <p:spPr>
          <a:xfrm>
            <a:off x="562707" y="646490"/>
            <a:ext cx="8695593" cy="523220"/>
          </a:xfrm>
          <a:prstGeom prst="rect">
            <a:avLst/>
          </a:prstGeom>
          <a:noFill/>
        </p:spPr>
        <p:txBody>
          <a:bodyPr wrap="square" rtlCol="0">
            <a:spAutoFit/>
          </a:bodyPr>
          <a:lstStyle/>
          <a:p>
            <a:pPr marL="0" lvl="1"/>
            <a:r>
              <a:rPr lang="en-US" altLang="zh-CN" sz="2800" b="1" dirty="0">
                <a:latin typeface="微软雅黑" panose="020B0503020204020204" pitchFamily="34" charset="-122"/>
                <a:ea typeface="微软雅黑" panose="020B0503020204020204" pitchFamily="34" charset="-122"/>
              </a:rPr>
              <a:t>Automatic Prosody Annotator – </a:t>
            </a:r>
            <a:r>
              <a:rPr lang="zh-CN" altLang="en-US" sz="2800" b="1" dirty="0">
                <a:latin typeface="微软雅黑" panose="020B0503020204020204" pitchFamily="34" charset="-122"/>
                <a:ea typeface="微软雅黑" panose="020B0503020204020204" pitchFamily="34" charset="-122"/>
              </a:rPr>
              <a:t>背景</a:t>
            </a:r>
          </a:p>
        </p:txBody>
      </p:sp>
      <p:cxnSp>
        <p:nvCxnSpPr>
          <p:cNvPr id="6" name="直接连接符 5">
            <a:extLst>
              <a:ext uri="{FF2B5EF4-FFF2-40B4-BE49-F238E27FC236}">
                <a16:creationId xmlns:a16="http://schemas.microsoft.com/office/drawing/2014/main" id="{558F6BB5-5D22-901B-4C56-72BC6686A90C}"/>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id="{E891A62B-408C-45D4-CAA5-4D92C787BA29}"/>
              </a:ext>
            </a:extLst>
          </p:cNvPr>
          <p:cNvGrpSpPr/>
          <p:nvPr/>
        </p:nvGrpSpPr>
        <p:grpSpPr>
          <a:xfrm>
            <a:off x="958708" y="1342407"/>
            <a:ext cx="4945906" cy="461665"/>
            <a:chOff x="1992923" y="1609795"/>
            <a:chExt cx="4945906" cy="461665"/>
          </a:xfrm>
        </p:grpSpPr>
        <p:sp>
          <p:nvSpPr>
            <p:cNvPr id="8" name="矩形 7">
              <a:extLst>
                <a:ext uri="{FF2B5EF4-FFF2-40B4-BE49-F238E27FC236}">
                  <a16:creationId xmlns:a16="http://schemas.microsoft.com/office/drawing/2014/main" id="{481CF18E-EDAE-251F-E31D-FFCF76E8A215}"/>
                </a:ext>
              </a:extLst>
            </p:cNvPr>
            <p:cNvSpPr/>
            <p:nvPr/>
          </p:nvSpPr>
          <p:spPr>
            <a:xfrm>
              <a:off x="1992923" y="1840628"/>
              <a:ext cx="72000" cy="7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ea"/>
                <a:ea typeface="+mj-ea"/>
              </a:endParaRPr>
            </a:p>
          </p:txBody>
        </p:sp>
        <p:sp>
          <p:nvSpPr>
            <p:cNvPr id="9" name="文本框 8">
              <a:extLst>
                <a:ext uri="{FF2B5EF4-FFF2-40B4-BE49-F238E27FC236}">
                  <a16:creationId xmlns:a16="http://schemas.microsoft.com/office/drawing/2014/main" id="{CC4B4928-F1D8-DEF7-96D5-5C22761D0D08}"/>
                </a:ext>
              </a:extLst>
            </p:cNvPr>
            <p:cNvSpPr txBox="1"/>
            <p:nvPr/>
          </p:nvSpPr>
          <p:spPr>
            <a:xfrm>
              <a:off x="2178882" y="1609795"/>
              <a:ext cx="4759947" cy="461665"/>
            </a:xfrm>
            <a:prstGeom prst="rect">
              <a:avLst/>
            </a:prstGeom>
            <a:noFill/>
          </p:spPr>
          <p:txBody>
            <a:bodyPr wrap="square" rtlCol="0">
              <a:spAutoFit/>
            </a:bodyPr>
            <a:lstStyle/>
            <a:p>
              <a:r>
                <a:rPr lang="zh-CN" altLang="en-US" sz="2400" b="1" dirty="0">
                  <a:latin typeface="+mj-ea"/>
                  <a:ea typeface="+mj-ea"/>
                </a:rPr>
                <a:t>人工分类的缺点</a:t>
              </a:r>
            </a:p>
          </p:txBody>
        </p:sp>
      </p:grpSp>
      <p:sp>
        <p:nvSpPr>
          <p:cNvPr id="20" name="文本框 19">
            <a:extLst>
              <a:ext uri="{FF2B5EF4-FFF2-40B4-BE49-F238E27FC236}">
                <a16:creationId xmlns:a16="http://schemas.microsoft.com/office/drawing/2014/main" id="{E78519ED-5F99-9B0C-8461-E8F0C107440B}"/>
              </a:ext>
            </a:extLst>
          </p:cNvPr>
          <p:cNvSpPr txBox="1"/>
          <p:nvPr/>
        </p:nvSpPr>
        <p:spPr>
          <a:xfrm>
            <a:off x="1144666" y="1898210"/>
            <a:ext cx="4650607" cy="5403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耗时长</a:t>
            </a:r>
            <a:endParaRPr lang="en-US" altLang="zh-CN" sz="2200" dirty="0">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64F7FCE4-E73F-9525-156A-7146FC726CE2}"/>
              </a:ext>
            </a:extLst>
          </p:cNvPr>
          <p:cNvSpPr txBox="1"/>
          <p:nvPr/>
        </p:nvSpPr>
        <p:spPr>
          <a:xfrm>
            <a:off x="1144666" y="2532689"/>
            <a:ext cx="4650607" cy="5403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标准不统一，缺乏一致性</a:t>
            </a:r>
            <a:endParaRPr lang="en-US" altLang="zh-CN" sz="2200" dirty="0">
              <a:latin typeface="微软雅黑" panose="020B0503020204020204" pitchFamily="34" charset="-122"/>
              <a:ea typeface="微软雅黑" panose="020B0503020204020204" pitchFamily="34" charset="-122"/>
            </a:endParaRPr>
          </a:p>
        </p:txBody>
      </p:sp>
      <p:grpSp>
        <p:nvGrpSpPr>
          <p:cNvPr id="32" name="组合 31">
            <a:extLst>
              <a:ext uri="{FF2B5EF4-FFF2-40B4-BE49-F238E27FC236}">
                <a16:creationId xmlns:a16="http://schemas.microsoft.com/office/drawing/2014/main" id="{5EFC7808-63DF-F1C4-9E45-BF9514BFF330}"/>
              </a:ext>
            </a:extLst>
          </p:cNvPr>
          <p:cNvGrpSpPr/>
          <p:nvPr/>
        </p:nvGrpSpPr>
        <p:grpSpPr>
          <a:xfrm>
            <a:off x="958708" y="3585300"/>
            <a:ext cx="4945906" cy="461665"/>
            <a:chOff x="1992923" y="1609795"/>
            <a:chExt cx="4945906" cy="461665"/>
          </a:xfrm>
        </p:grpSpPr>
        <p:sp>
          <p:nvSpPr>
            <p:cNvPr id="33" name="矩形 32">
              <a:extLst>
                <a:ext uri="{FF2B5EF4-FFF2-40B4-BE49-F238E27FC236}">
                  <a16:creationId xmlns:a16="http://schemas.microsoft.com/office/drawing/2014/main" id="{26F56168-8D1A-FCB2-DB64-347819496BFD}"/>
                </a:ext>
              </a:extLst>
            </p:cNvPr>
            <p:cNvSpPr/>
            <p:nvPr/>
          </p:nvSpPr>
          <p:spPr>
            <a:xfrm>
              <a:off x="1992923" y="1840628"/>
              <a:ext cx="72000" cy="7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ea"/>
                <a:ea typeface="+mj-ea"/>
              </a:endParaRPr>
            </a:p>
          </p:txBody>
        </p:sp>
        <p:sp>
          <p:nvSpPr>
            <p:cNvPr id="34" name="文本框 33">
              <a:extLst>
                <a:ext uri="{FF2B5EF4-FFF2-40B4-BE49-F238E27FC236}">
                  <a16:creationId xmlns:a16="http://schemas.microsoft.com/office/drawing/2014/main" id="{98F266CD-2783-6294-E140-38CD02489447}"/>
                </a:ext>
              </a:extLst>
            </p:cNvPr>
            <p:cNvSpPr txBox="1"/>
            <p:nvPr/>
          </p:nvSpPr>
          <p:spPr>
            <a:xfrm>
              <a:off x="2178882" y="1609795"/>
              <a:ext cx="4759947" cy="461665"/>
            </a:xfrm>
            <a:prstGeom prst="rect">
              <a:avLst/>
            </a:prstGeom>
            <a:noFill/>
          </p:spPr>
          <p:txBody>
            <a:bodyPr wrap="square" rtlCol="0">
              <a:spAutoFit/>
            </a:bodyPr>
            <a:lstStyle/>
            <a:p>
              <a:r>
                <a:rPr lang="zh-CN" altLang="en-US" sz="2400" b="1" dirty="0">
                  <a:latin typeface="+mj-ea"/>
                  <a:ea typeface="+mj-ea"/>
                </a:rPr>
                <a:t>动机</a:t>
              </a:r>
            </a:p>
          </p:txBody>
        </p:sp>
      </p:grpSp>
      <p:sp>
        <p:nvSpPr>
          <p:cNvPr id="35" name="文本框 34">
            <a:extLst>
              <a:ext uri="{FF2B5EF4-FFF2-40B4-BE49-F238E27FC236}">
                <a16:creationId xmlns:a16="http://schemas.microsoft.com/office/drawing/2014/main" id="{ED0D7DED-48BE-2C23-1771-4A52CC8BC7F5}"/>
              </a:ext>
            </a:extLst>
          </p:cNvPr>
          <p:cNvSpPr txBox="1"/>
          <p:nvPr/>
        </p:nvSpPr>
        <p:spPr>
          <a:xfrm>
            <a:off x="1144666" y="4141103"/>
            <a:ext cx="4650607" cy="5403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降低标注成本</a:t>
            </a:r>
            <a:endParaRPr lang="en-US" altLang="zh-CN" sz="2200" dirty="0">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D0139855-5868-CE73-FAE9-2CE1C83CF5BE}"/>
              </a:ext>
            </a:extLst>
          </p:cNvPr>
          <p:cNvSpPr txBox="1"/>
          <p:nvPr/>
        </p:nvSpPr>
        <p:spPr>
          <a:xfrm>
            <a:off x="1144666" y="4775582"/>
            <a:ext cx="4650607" cy="5403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增强标注的一致性</a:t>
            </a:r>
            <a:endParaRPr lang="en-US" altLang="zh-CN" sz="2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88585183"/>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5BFA2E73-31B1-753B-DABD-015C046374CE}"/>
              </a:ext>
            </a:extLst>
          </p:cNvPr>
          <p:cNvSpPr txBox="1"/>
          <p:nvPr/>
        </p:nvSpPr>
        <p:spPr>
          <a:xfrm>
            <a:off x="562707" y="646490"/>
            <a:ext cx="8695593" cy="523220"/>
          </a:xfrm>
          <a:prstGeom prst="rect">
            <a:avLst/>
          </a:prstGeom>
          <a:noFill/>
        </p:spPr>
        <p:txBody>
          <a:bodyPr wrap="square" rtlCol="0">
            <a:spAutoFit/>
          </a:bodyPr>
          <a:lstStyle/>
          <a:p>
            <a:pPr marL="0" lvl="1"/>
            <a:r>
              <a:rPr lang="en-US" altLang="zh-CN" sz="2800" b="1" dirty="0">
                <a:latin typeface="微软雅黑" panose="020B0503020204020204" pitchFamily="34" charset="-122"/>
                <a:ea typeface="微软雅黑" panose="020B0503020204020204" pitchFamily="34" charset="-122"/>
              </a:rPr>
              <a:t>Automatic Prosody Annotator – Framework</a:t>
            </a:r>
            <a:endParaRPr lang="zh-CN" altLang="en-US" sz="2800" b="1" dirty="0">
              <a:latin typeface="微软雅黑" panose="020B0503020204020204" pitchFamily="34" charset="-122"/>
              <a:ea typeface="微软雅黑" panose="020B0503020204020204" pitchFamily="34" charset="-122"/>
            </a:endParaRPr>
          </a:p>
        </p:txBody>
      </p:sp>
      <p:cxnSp>
        <p:nvCxnSpPr>
          <p:cNvPr id="6" name="直接连接符 5">
            <a:extLst>
              <a:ext uri="{FF2B5EF4-FFF2-40B4-BE49-F238E27FC236}">
                <a16:creationId xmlns:a16="http://schemas.microsoft.com/office/drawing/2014/main" id="{558F6BB5-5D22-901B-4C56-72BC6686A90C}"/>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3FEF5C55-7DD4-F068-6A34-EB12A5703836}"/>
              </a:ext>
            </a:extLst>
          </p:cNvPr>
          <p:cNvPicPr>
            <a:picLocks noChangeAspect="1"/>
          </p:cNvPicPr>
          <p:nvPr/>
        </p:nvPicPr>
        <p:blipFill>
          <a:blip r:embed="rId3"/>
          <a:stretch>
            <a:fillRect/>
          </a:stretch>
        </p:blipFill>
        <p:spPr>
          <a:xfrm>
            <a:off x="562707" y="1278669"/>
            <a:ext cx="6529382" cy="5145470"/>
          </a:xfrm>
          <a:prstGeom prst="rect">
            <a:avLst/>
          </a:prstGeom>
        </p:spPr>
      </p:pic>
      <p:sp>
        <p:nvSpPr>
          <p:cNvPr id="11" name="文本框 10">
            <a:extLst>
              <a:ext uri="{FF2B5EF4-FFF2-40B4-BE49-F238E27FC236}">
                <a16:creationId xmlns:a16="http://schemas.microsoft.com/office/drawing/2014/main" id="{4FA9D86A-6609-5777-530D-52D8A30204B2}"/>
              </a:ext>
            </a:extLst>
          </p:cNvPr>
          <p:cNvSpPr txBox="1"/>
          <p:nvPr/>
        </p:nvSpPr>
        <p:spPr>
          <a:xfrm>
            <a:off x="7092089" y="1642232"/>
            <a:ext cx="4929562" cy="104817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200" b="1" dirty="0">
                <a:latin typeface="微软雅黑" panose="020B0503020204020204" pitchFamily="34" charset="-122"/>
                <a:ea typeface="微软雅黑" panose="020B0503020204020204" pitchFamily="34" charset="-122"/>
              </a:rPr>
              <a:t>核心思想</a:t>
            </a:r>
            <a:r>
              <a:rPr lang="zh-CN" altLang="en-US" sz="2200" dirty="0">
                <a:latin typeface="微软雅黑" panose="020B0503020204020204" pitchFamily="34" charset="-122"/>
                <a:ea typeface="微软雅黑" panose="020B0503020204020204" pitchFamily="34" charset="-122"/>
              </a:rPr>
              <a:t>：利用 </a:t>
            </a:r>
            <a:r>
              <a:rPr lang="en-US" altLang="zh-CN" sz="2200" dirty="0">
                <a:latin typeface="微软雅黑" panose="020B0503020204020204" pitchFamily="34" charset="-122"/>
                <a:ea typeface="微软雅黑" panose="020B0503020204020204" pitchFamily="34" charset="-122"/>
              </a:rPr>
              <a:t>text</a:t>
            </a:r>
            <a:r>
              <a:rPr lang="zh-CN" altLang="en-US" sz="2200" dirty="0">
                <a:latin typeface="微软雅黑" panose="020B0503020204020204" pitchFamily="34" charset="-122"/>
                <a:ea typeface="微软雅黑" panose="020B0503020204020204" pitchFamily="34" charset="-122"/>
              </a:rPr>
              <a:t> 和 </a:t>
            </a:r>
            <a:r>
              <a:rPr lang="en-US" altLang="zh-CN" sz="2200" dirty="0">
                <a:latin typeface="微软雅黑" panose="020B0503020204020204" pitchFamily="34" charset="-122"/>
                <a:ea typeface="微软雅黑" panose="020B0503020204020204" pitchFamily="34" charset="-122"/>
              </a:rPr>
              <a:t>audio</a:t>
            </a:r>
            <a:r>
              <a:rPr lang="zh-CN" altLang="en-US" sz="2200" dirty="0">
                <a:latin typeface="微软雅黑" panose="020B0503020204020204" pitchFamily="34" charset="-122"/>
                <a:ea typeface="微软雅黑" panose="020B0503020204020204" pitchFamily="34" charset="-122"/>
              </a:rPr>
              <a:t> 自动标注韵律边界</a:t>
            </a:r>
            <a:endParaRPr lang="en-US" altLang="zh-CN" sz="2200"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606698AF-CA09-3ABE-E83B-0C704699C8F6}"/>
              </a:ext>
            </a:extLst>
          </p:cNvPr>
          <p:cNvSpPr txBox="1"/>
          <p:nvPr/>
        </p:nvSpPr>
        <p:spPr>
          <a:xfrm>
            <a:off x="7092089" y="3064632"/>
            <a:ext cx="4929562" cy="5403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200" b="1" dirty="0">
                <a:latin typeface="微软雅黑" panose="020B0503020204020204" pitchFamily="34" charset="-122"/>
                <a:ea typeface="微软雅黑" panose="020B0503020204020204" pitchFamily="34" charset="-122"/>
              </a:rPr>
              <a:t>输入</a:t>
            </a:r>
            <a:endParaRPr lang="en-US" altLang="zh-CN" sz="22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3FC8F0C6-313C-E495-382F-EB1C177735F0}"/>
              </a:ext>
            </a:extLst>
          </p:cNvPr>
          <p:cNvSpPr txBox="1"/>
          <p:nvPr/>
        </p:nvSpPr>
        <p:spPr>
          <a:xfrm>
            <a:off x="7382374" y="3520348"/>
            <a:ext cx="4246919" cy="540341"/>
          </a:xfrm>
          <a:prstGeom prst="rect">
            <a:avLst/>
          </a:prstGeom>
          <a:noFill/>
        </p:spPr>
        <p:txBody>
          <a:bodyPr wrap="square">
            <a:spAutoFit/>
          </a:bodyPr>
          <a:lstStyle/>
          <a:p>
            <a:pPr>
              <a:lnSpc>
                <a:spcPct val="150000"/>
              </a:lnSpc>
            </a:pPr>
            <a:r>
              <a:rPr lang="en-US" altLang="zh-CN" sz="2200" dirty="0">
                <a:latin typeface="微软雅黑" panose="020B0503020204020204" pitchFamily="34" charset="-122"/>
                <a:ea typeface="微软雅黑" panose="020B0503020204020204" pitchFamily="34" charset="-122"/>
              </a:rPr>
              <a:t>- text</a:t>
            </a:r>
            <a:r>
              <a:rPr lang="zh-CN" altLang="en-US" sz="2200" dirty="0">
                <a:latin typeface="微软雅黑" panose="020B0503020204020204" pitchFamily="34" charset="-122"/>
                <a:ea typeface="微软雅黑" panose="020B0503020204020204" pitchFamily="34" charset="-122"/>
              </a:rPr>
              <a:t>：语义和语法信息</a:t>
            </a:r>
            <a:endParaRPr lang="en-US" altLang="zh-CN" sz="2200"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45E77760-D6E5-0766-422B-B2A6763CAB79}"/>
              </a:ext>
            </a:extLst>
          </p:cNvPr>
          <p:cNvSpPr txBox="1"/>
          <p:nvPr/>
        </p:nvSpPr>
        <p:spPr>
          <a:xfrm>
            <a:off x="7382374" y="4060689"/>
            <a:ext cx="4246919" cy="540341"/>
          </a:xfrm>
          <a:prstGeom prst="rect">
            <a:avLst/>
          </a:prstGeom>
          <a:noFill/>
        </p:spPr>
        <p:txBody>
          <a:bodyPr wrap="square">
            <a:spAutoFit/>
          </a:bodyPr>
          <a:lstStyle/>
          <a:p>
            <a:pPr>
              <a:lnSpc>
                <a:spcPct val="150000"/>
              </a:lnSpc>
            </a:pPr>
            <a:r>
              <a:rPr lang="en-US" altLang="zh-CN" sz="2200" dirty="0">
                <a:latin typeface="微软雅黑" panose="020B0503020204020204" pitchFamily="34" charset="-122"/>
                <a:ea typeface="微软雅黑" panose="020B0503020204020204" pitchFamily="34" charset="-122"/>
              </a:rPr>
              <a:t>- audio</a:t>
            </a:r>
            <a:r>
              <a:rPr lang="zh-CN" altLang="en-US" sz="2200" dirty="0">
                <a:latin typeface="微软雅黑" panose="020B0503020204020204" pitchFamily="34" charset="-122"/>
                <a:ea typeface="微软雅黑" panose="020B0503020204020204" pitchFamily="34" charset="-122"/>
              </a:rPr>
              <a:t>：音频信息</a:t>
            </a:r>
            <a:endParaRPr lang="en-US" altLang="zh-CN" sz="2200"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07FB908C-E1E0-2E02-55FF-6D66D39568A0}"/>
              </a:ext>
            </a:extLst>
          </p:cNvPr>
          <p:cNvSpPr txBox="1"/>
          <p:nvPr/>
        </p:nvSpPr>
        <p:spPr>
          <a:xfrm>
            <a:off x="7092089" y="4741372"/>
            <a:ext cx="4929562" cy="5403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200" b="1" dirty="0">
                <a:latin typeface="微软雅黑" panose="020B0503020204020204" pitchFamily="34" charset="-122"/>
                <a:ea typeface="微软雅黑" panose="020B0503020204020204" pitchFamily="34" charset="-122"/>
              </a:rPr>
              <a:t>输出</a:t>
            </a:r>
            <a:endParaRPr lang="en-US" altLang="zh-CN" sz="2200" dirty="0">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D804E766-284F-69AE-2622-B651F423AED9}"/>
              </a:ext>
            </a:extLst>
          </p:cNvPr>
          <p:cNvSpPr txBox="1"/>
          <p:nvPr/>
        </p:nvSpPr>
        <p:spPr>
          <a:xfrm>
            <a:off x="7382374" y="5279926"/>
            <a:ext cx="4246919" cy="540341"/>
          </a:xfrm>
          <a:prstGeom prst="rect">
            <a:avLst/>
          </a:prstGeom>
          <a:noFill/>
        </p:spPr>
        <p:txBody>
          <a:bodyPr wrap="square">
            <a:spAutoFit/>
          </a:bodyPr>
          <a:lstStyle/>
          <a:p>
            <a:pPr>
              <a:lnSpc>
                <a:spcPct val="150000"/>
              </a:lnSpc>
            </a:pPr>
            <a:r>
              <a:rPr lang="zh-CN" altLang="en-US" sz="2200" dirty="0">
                <a:latin typeface="微软雅黑" panose="020B0503020204020204" pitchFamily="34" charset="-122"/>
                <a:ea typeface="微软雅黑" panose="020B0503020204020204" pitchFamily="34" charset="-122"/>
              </a:rPr>
              <a:t>与输入</a:t>
            </a:r>
            <a:r>
              <a:rPr lang="en-US" altLang="zh-CN" sz="2200" dirty="0">
                <a:latin typeface="微软雅黑" panose="020B0503020204020204" pitchFamily="34" charset="-122"/>
                <a:ea typeface="微软雅黑" panose="020B0503020204020204" pitchFamily="34" charset="-122"/>
              </a:rPr>
              <a:t>text</a:t>
            </a:r>
            <a:r>
              <a:rPr lang="zh-CN" altLang="en-US" sz="2200" dirty="0">
                <a:latin typeface="微软雅黑" panose="020B0503020204020204" pitchFamily="34" charset="-122"/>
                <a:ea typeface="微软雅黑" panose="020B0503020204020204" pitchFamily="34" charset="-122"/>
              </a:rPr>
              <a:t>等长的标注序列</a:t>
            </a:r>
            <a:endParaRPr lang="en-US" altLang="zh-CN" sz="2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13329108"/>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5BFA2E73-31B1-753B-DABD-015C046374CE}"/>
              </a:ext>
            </a:extLst>
          </p:cNvPr>
          <p:cNvSpPr txBox="1"/>
          <p:nvPr/>
        </p:nvSpPr>
        <p:spPr>
          <a:xfrm>
            <a:off x="562707" y="646490"/>
            <a:ext cx="8695593" cy="523220"/>
          </a:xfrm>
          <a:prstGeom prst="rect">
            <a:avLst/>
          </a:prstGeom>
          <a:noFill/>
        </p:spPr>
        <p:txBody>
          <a:bodyPr wrap="square" rtlCol="0">
            <a:spAutoFit/>
          </a:bodyPr>
          <a:lstStyle/>
          <a:p>
            <a:pPr marL="0" lvl="1"/>
            <a:r>
              <a:rPr lang="en-US" altLang="zh-CN" sz="2800" b="1" dirty="0">
                <a:latin typeface="微软雅黑" panose="020B0503020204020204" pitchFamily="34" charset="-122"/>
                <a:ea typeface="微软雅黑" panose="020B0503020204020204" pitchFamily="34" charset="-122"/>
              </a:rPr>
              <a:t>Automatic Prosody Annotator – Framework</a:t>
            </a:r>
            <a:endParaRPr lang="zh-CN" altLang="en-US" sz="2800" b="1" dirty="0">
              <a:latin typeface="微软雅黑" panose="020B0503020204020204" pitchFamily="34" charset="-122"/>
              <a:ea typeface="微软雅黑" panose="020B0503020204020204" pitchFamily="34" charset="-122"/>
            </a:endParaRPr>
          </a:p>
        </p:txBody>
      </p:sp>
      <p:cxnSp>
        <p:nvCxnSpPr>
          <p:cNvPr id="6" name="直接连接符 5">
            <a:extLst>
              <a:ext uri="{FF2B5EF4-FFF2-40B4-BE49-F238E27FC236}">
                <a16:creationId xmlns:a16="http://schemas.microsoft.com/office/drawing/2014/main" id="{558F6BB5-5D22-901B-4C56-72BC6686A90C}"/>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3FEF5C55-7DD4-F068-6A34-EB12A5703836}"/>
              </a:ext>
            </a:extLst>
          </p:cNvPr>
          <p:cNvPicPr>
            <a:picLocks noChangeAspect="1"/>
          </p:cNvPicPr>
          <p:nvPr/>
        </p:nvPicPr>
        <p:blipFill>
          <a:blip r:embed="rId3"/>
          <a:stretch>
            <a:fillRect/>
          </a:stretch>
        </p:blipFill>
        <p:spPr>
          <a:xfrm>
            <a:off x="562707" y="1278669"/>
            <a:ext cx="6529382" cy="5145470"/>
          </a:xfrm>
          <a:prstGeom prst="rect">
            <a:avLst/>
          </a:prstGeom>
        </p:spPr>
      </p:pic>
      <p:sp>
        <p:nvSpPr>
          <p:cNvPr id="11" name="文本框 10">
            <a:extLst>
              <a:ext uri="{FF2B5EF4-FFF2-40B4-BE49-F238E27FC236}">
                <a16:creationId xmlns:a16="http://schemas.microsoft.com/office/drawing/2014/main" id="{4FA9D86A-6609-5777-530D-52D8A30204B2}"/>
              </a:ext>
            </a:extLst>
          </p:cNvPr>
          <p:cNvSpPr txBox="1"/>
          <p:nvPr/>
        </p:nvSpPr>
        <p:spPr>
          <a:xfrm>
            <a:off x="7092089" y="1642232"/>
            <a:ext cx="4929562" cy="1094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200" b="1" dirty="0">
                <a:latin typeface="微软雅黑" panose="020B0503020204020204" pitchFamily="34" charset="-122"/>
                <a:ea typeface="微软雅黑" panose="020B0503020204020204" pitchFamily="34" charset="-122"/>
              </a:rPr>
              <a:t>难点</a:t>
            </a:r>
            <a:r>
              <a:rPr lang="zh-CN" altLang="en-US" sz="2200" dirty="0">
                <a:latin typeface="微软雅黑" panose="020B0503020204020204" pitchFamily="34" charset="-122"/>
                <a:ea typeface="微软雅黑" panose="020B0503020204020204" pitchFamily="34" charset="-122"/>
              </a:rPr>
              <a:t>：</a:t>
            </a:r>
            <a:r>
              <a:rPr lang="en-US" altLang="zh-CN" sz="2400" dirty="0"/>
              <a:t> </a:t>
            </a:r>
            <a:r>
              <a:rPr lang="en-US" altLang="zh-CN" sz="2200" dirty="0">
                <a:latin typeface="微软雅黑" panose="020B0503020204020204" pitchFamily="34" charset="-122"/>
                <a:ea typeface="微软雅黑" panose="020B0503020204020204" pitchFamily="34" charset="-122"/>
              </a:rPr>
              <a:t>Audio</a:t>
            </a:r>
            <a:r>
              <a:rPr lang="zh-CN" altLang="en-US" sz="2200" dirty="0">
                <a:latin typeface="微软雅黑" panose="020B0503020204020204" pitchFamily="34" charset="-122"/>
                <a:ea typeface="微软雅黑" panose="020B0503020204020204" pitchFamily="34" charset="-122"/>
              </a:rPr>
              <a:t>的长度远大于</a:t>
            </a:r>
            <a:r>
              <a:rPr lang="en-US" altLang="zh-CN" sz="2200" dirty="0">
                <a:latin typeface="微软雅黑" panose="020B0503020204020204" pitchFamily="34" charset="-122"/>
                <a:ea typeface="微软雅黑" panose="020B0503020204020204" pitchFamily="34" charset="-122"/>
              </a:rPr>
              <a:t>Text</a:t>
            </a:r>
            <a:r>
              <a:rPr lang="zh-CN" altLang="en-US" sz="2200" dirty="0">
                <a:latin typeface="微软雅黑" panose="020B0503020204020204" pitchFamily="34" charset="-122"/>
                <a:ea typeface="微软雅黑" panose="020B0503020204020204" pitchFamily="34" charset="-122"/>
              </a:rPr>
              <a:t>的长度，二者难以对齐</a:t>
            </a:r>
            <a:endParaRPr lang="en-US" altLang="zh-CN" sz="2200"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606698AF-CA09-3ABE-E83B-0C704699C8F6}"/>
              </a:ext>
            </a:extLst>
          </p:cNvPr>
          <p:cNvSpPr txBox="1"/>
          <p:nvPr/>
        </p:nvSpPr>
        <p:spPr>
          <a:xfrm>
            <a:off x="7092089" y="3064632"/>
            <a:ext cx="4929562" cy="104817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200" b="1" dirty="0">
                <a:latin typeface="微软雅黑" panose="020B0503020204020204" pitchFamily="34" charset="-122"/>
                <a:ea typeface="微软雅黑" panose="020B0503020204020204" pitchFamily="34" charset="-122"/>
              </a:rPr>
              <a:t>解决方案</a:t>
            </a:r>
            <a:r>
              <a:rPr lang="zh-CN" altLang="en-US" sz="2200" dirty="0">
                <a:latin typeface="微软雅黑" panose="020B0503020204020204" pitchFamily="34" charset="-122"/>
                <a:ea typeface="微软雅黑" panose="020B0503020204020204" pitchFamily="34" charset="-122"/>
              </a:rPr>
              <a:t>：分别编码，最后进行融合</a:t>
            </a:r>
            <a:endParaRPr lang="en-US" altLang="zh-CN" sz="2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70160128"/>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5BFA2E73-31B1-753B-DABD-015C046374CE}"/>
              </a:ext>
            </a:extLst>
          </p:cNvPr>
          <p:cNvSpPr txBox="1"/>
          <p:nvPr/>
        </p:nvSpPr>
        <p:spPr>
          <a:xfrm>
            <a:off x="562707" y="646490"/>
            <a:ext cx="8695593" cy="523220"/>
          </a:xfrm>
          <a:prstGeom prst="rect">
            <a:avLst/>
          </a:prstGeom>
          <a:noFill/>
        </p:spPr>
        <p:txBody>
          <a:bodyPr wrap="square" rtlCol="0">
            <a:spAutoFit/>
          </a:bodyPr>
          <a:lstStyle/>
          <a:p>
            <a:pPr marL="0" lvl="1"/>
            <a:r>
              <a:rPr lang="en-US" altLang="zh-CN" sz="2800" b="1" dirty="0">
                <a:latin typeface="微软雅黑" panose="020B0503020204020204" pitchFamily="34" charset="-122"/>
                <a:ea typeface="微软雅黑" panose="020B0503020204020204" pitchFamily="34" charset="-122"/>
              </a:rPr>
              <a:t>Automatic Prosody Annotator – Framework</a:t>
            </a:r>
            <a:endParaRPr lang="zh-CN" altLang="en-US" sz="2800" b="1" dirty="0">
              <a:latin typeface="微软雅黑" panose="020B0503020204020204" pitchFamily="34" charset="-122"/>
              <a:ea typeface="微软雅黑" panose="020B0503020204020204" pitchFamily="34" charset="-122"/>
            </a:endParaRPr>
          </a:p>
        </p:txBody>
      </p:sp>
      <p:cxnSp>
        <p:nvCxnSpPr>
          <p:cNvPr id="6" name="直接连接符 5">
            <a:extLst>
              <a:ext uri="{FF2B5EF4-FFF2-40B4-BE49-F238E27FC236}">
                <a16:creationId xmlns:a16="http://schemas.microsoft.com/office/drawing/2014/main" id="{558F6BB5-5D22-901B-4C56-72BC6686A90C}"/>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3FEF5C55-7DD4-F068-6A34-EB12A5703836}"/>
              </a:ext>
            </a:extLst>
          </p:cNvPr>
          <p:cNvPicPr>
            <a:picLocks noChangeAspect="1"/>
          </p:cNvPicPr>
          <p:nvPr/>
        </p:nvPicPr>
        <p:blipFill>
          <a:blip r:embed="rId3"/>
          <a:stretch>
            <a:fillRect/>
          </a:stretch>
        </p:blipFill>
        <p:spPr>
          <a:xfrm>
            <a:off x="562707" y="1278669"/>
            <a:ext cx="6529382" cy="5145470"/>
          </a:xfrm>
          <a:prstGeom prst="rect">
            <a:avLst/>
          </a:prstGeom>
        </p:spPr>
      </p:pic>
      <p:sp>
        <p:nvSpPr>
          <p:cNvPr id="11" name="文本框 10">
            <a:extLst>
              <a:ext uri="{FF2B5EF4-FFF2-40B4-BE49-F238E27FC236}">
                <a16:creationId xmlns:a16="http://schemas.microsoft.com/office/drawing/2014/main" id="{4FA9D86A-6609-5777-530D-52D8A30204B2}"/>
              </a:ext>
            </a:extLst>
          </p:cNvPr>
          <p:cNvSpPr txBox="1"/>
          <p:nvPr/>
        </p:nvSpPr>
        <p:spPr>
          <a:xfrm>
            <a:off x="7092089" y="1642232"/>
            <a:ext cx="4929562" cy="5403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200" b="1" dirty="0">
                <a:latin typeface="微软雅黑" panose="020B0503020204020204" pitchFamily="34" charset="-122"/>
                <a:ea typeface="微软雅黑" panose="020B0503020204020204" pitchFamily="34" charset="-122"/>
              </a:rPr>
              <a:t>组成</a:t>
            </a:r>
            <a:endParaRPr lang="en-US" altLang="zh-CN" sz="2200" dirty="0">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D804E766-284F-69AE-2622-B651F423AED9}"/>
              </a:ext>
            </a:extLst>
          </p:cNvPr>
          <p:cNvSpPr txBox="1"/>
          <p:nvPr/>
        </p:nvSpPr>
        <p:spPr>
          <a:xfrm>
            <a:off x="7476717" y="2312250"/>
            <a:ext cx="4246919" cy="540341"/>
          </a:xfrm>
          <a:prstGeom prst="rect">
            <a:avLst/>
          </a:prstGeom>
          <a:noFill/>
        </p:spPr>
        <p:txBody>
          <a:bodyPr wrap="square">
            <a:spAutoFit/>
          </a:bodyPr>
          <a:lstStyle/>
          <a:p>
            <a:pPr>
              <a:lnSpc>
                <a:spcPct val="150000"/>
              </a:lnSpc>
            </a:pPr>
            <a:r>
              <a:rPr lang="en-US" altLang="zh-CN" sz="2200" dirty="0">
                <a:latin typeface="微软雅黑" panose="020B0503020204020204" pitchFamily="34" charset="-122"/>
                <a:ea typeface="微软雅黑" panose="020B0503020204020204" pitchFamily="34" charset="-122"/>
              </a:rPr>
              <a:t>- Text Encoder</a:t>
            </a:r>
          </a:p>
        </p:txBody>
      </p:sp>
      <p:sp>
        <p:nvSpPr>
          <p:cNvPr id="17" name="文本框 16">
            <a:extLst>
              <a:ext uri="{FF2B5EF4-FFF2-40B4-BE49-F238E27FC236}">
                <a16:creationId xmlns:a16="http://schemas.microsoft.com/office/drawing/2014/main" id="{1C3E2E1C-AEFD-DAB4-1BCF-A975068A4635}"/>
              </a:ext>
            </a:extLst>
          </p:cNvPr>
          <p:cNvSpPr txBox="1"/>
          <p:nvPr/>
        </p:nvSpPr>
        <p:spPr>
          <a:xfrm>
            <a:off x="7476717" y="2945983"/>
            <a:ext cx="4246919" cy="540341"/>
          </a:xfrm>
          <a:prstGeom prst="rect">
            <a:avLst/>
          </a:prstGeom>
          <a:noFill/>
        </p:spPr>
        <p:txBody>
          <a:bodyPr wrap="square">
            <a:spAutoFit/>
          </a:bodyPr>
          <a:lstStyle/>
          <a:p>
            <a:pPr>
              <a:lnSpc>
                <a:spcPct val="150000"/>
              </a:lnSpc>
            </a:pPr>
            <a:r>
              <a:rPr lang="en-US" altLang="zh-CN" sz="2200" dirty="0">
                <a:latin typeface="微软雅黑" panose="020B0503020204020204" pitchFamily="34" charset="-122"/>
                <a:ea typeface="微软雅黑" panose="020B0503020204020204" pitchFamily="34" charset="-122"/>
              </a:rPr>
              <a:t>- Audio Encoder</a:t>
            </a:r>
          </a:p>
        </p:txBody>
      </p:sp>
      <p:sp>
        <p:nvSpPr>
          <p:cNvPr id="18" name="文本框 17">
            <a:extLst>
              <a:ext uri="{FF2B5EF4-FFF2-40B4-BE49-F238E27FC236}">
                <a16:creationId xmlns:a16="http://schemas.microsoft.com/office/drawing/2014/main" id="{9C21B96A-CAFE-F789-03E3-986455853307}"/>
              </a:ext>
            </a:extLst>
          </p:cNvPr>
          <p:cNvSpPr txBox="1"/>
          <p:nvPr/>
        </p:nvSpPr>
        <p:spPr>
          <a:xfrm>
            <a:off x="7476717" y="3617518"/>
            <a:ext cx="4715283" cy="540341"/>
          </a:xfrm>
          <a:prstGeom prst="rect">
            <a:avLst/>
          </a:prstGeom>
          <a:noFill/>
        </p:spPr>
        <p:txBody>
          <a:bodyPr wrap="square">
            <a:spAutoFit/>
          </a:bodyPr>
          <a:lstStyle/>
          <a:p>
            <a:pPr>
              <a:lnSpc>
                <a:spcPct val="150000"/>
              </a:lnSpc>
            </a:pPr>
            <a:r>
              <a:rPr lang="en-US" altLang="zh-CN" sz="2200" dirty="0">
                <a:latin typeface="微软雅黑" panose="020B0503020204020204" pitchFamily="34" charset="-122"/>
                <a:ea typeface="微软雅黑" panose="020B0503020204020204" pitchFamily="34" charset="-122"/>
              </a:rPr>
              <a:t>- Multi-modal Fusion decoder</a:t>
            </a:r>
          </a:p>
        </p:txBody>
      </p:sp>
    </p:spTree>
    <p:extLst>
      <p:ext uri="{BB962C8B-B14F-4D97-AF65-F5344CB8AC3E}">
        <p14:creationId xmlns:p14="http://schemas.microsoft.com/office/powerpoint/2010/main" val="494429423"/>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5BFA2E73-31B1-753B-DABD-015C046374CE}"/>
              </a:ext>
            </a:extLst>
          </p:cNvPr>
          <p:cNvSpPr txBox="1"/>
          <p:nvPr/>
        </p:nvSpPr>
        <p:spPr>
          <a:xfrm>
            <a:off x="562707" y="646490"/>
            <a:ext cx="8695593" cy="523220"/>
          </a:xfrm>
          <a:prstGeom prst="rect">
            <a:avLst/>
          </a:prstGeom>
          <a:noFill/>
        </p:spPr>
        <p:txBody>
          <a:bodyPr wrap="square" rtlCol="0">
            <a:spAutoFit/>
          </a:bodyPr>
          <a:lstStyle/>
          <a:p>
            <a:pPr marL="0" lvl="1"/>
            <a:r>
              <a:rPr lang="en-US" altLang="zh-CN" sz="2800" b="1" dirty="0">
                <a:latin typeface="微软雅黑" panose="020B0503020204020204" pitchFamily="34" charset="-122"/>
                <a:ea typeface="微软雅黑" panose="020B0503020204020204" pitchFamily="34" charset="-122"/>
              </a:rPr>
              <a:t>Automatic Prosody Annotator – Framework</a:t>
            </a:r>
            <a:endParaRPr lang="zh-CN" altLang="en-US" sz="2800" b="1" dirty="0">
              <a:latin typeface="微软雅黑" panose="020B0503020204020204" pitchFamily="34" charset="-122"/>
              <a:ea typeface="微软雅黑" panose="020B0503020204020204" pitchFamily="34" charset="-122"/>
            </a:endParaRPr>
          </a:p>
        </p:txBody>
      </p:sp>
      <p:cxnSp>
        <p:nvCxnSpPr>
          <p:cNvPr id="6" name="直接连接符 5">
            <a:extLst>
              <a:ext uri="{FF2B5EF4-FFF2-40B4-BE49-F238E27FC236}">
                <a16:creationId xmlns:a16="http://schemas.microsoft.com/office/drawing/2014/main" id="{558F6BB5-5D22-901B-4C56-72BC6686A90C}"/>
              </a:ext>
            </a:extLst>
          </p:cNvPr>
          <p:cNvCxnSpPr>
            <a:cxnSpLocks/>
          </p:cNvCxnSpPr>
          <p:nvPr/>
        </p:nvCxnSpPr>
        <p:spPr>
          <a:xfrm>
            <a:off x="562708" y="593518"/>
            <a:ext cx="3960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id="{E891A62B-408C-45D4-CAA5-4D92C787BA29}"/>
              </a:ext>
            </a:extLst>
          </p:cNvPr>
          <p:cNvGrpSpPr/>
          <p:nvPr/>
        </p:nvGrpSpPr>
        <p:grpSpPr>
          <a:xfrm>
            <a:off x="958708" y="1342407"/>
            <a:ext cx="4945906" cy="461665"/>
            <a:chOff x="1992923" y="1609795"/>
            <a:chExt cx="4945906" cy="461665"/>
          </a:xfrm>
        </p:grpSpPr>
        <p:sp>
          <p:nvSpPr>
            <p:cNvPr id="8" name="矩形 7">
              <a:extLst>
                <a:ext uri="{FF2B5EF4-FFF2-40B4-BE49-F238E27FC236}">
                  <a16:creationId xmlns:a16="http://schemas.microsoft.com/office/drawing/2014/main" id="{481CF18E-EDAE-251F-E31D-FFCF76E8A215}"/>
                </a:ext>
              </a:extLst>
            </p:cNvPr>
            <p:cNvSpPr/>
            <p:nvPr/>
          </p:nvSpPr>
          <p:spPr>
            <a:xfrm>
              <a:off x="1992923" y="1840628"/>
              <a:ext cx="72000" cy="7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ea"/>
                <a:ea typeface="+mj-ea"/>
              </a:endParaRPr>
            </a:p>
          </p:txBody>
        </p:sp>
        <p:sp>
          <p:nvSpPr>
            <p:cNvPr id="9" name="文本框 8">
              <a:extLst>
                <a:ext uri="{FF2B5EF4-FFF2-40B4-BE49-F238E27FC236}">
                  <a16:creationId xmlns:a16="http://schemas.microsoft.com/office/drawing/2014/main" id="{CC4B4928-F1D8-DEF7-96D5-5C22761D0D08}"/>
                </a:ext>
              </a:extLst>
            </p:cNvPr>
            <p:cNvSpPr txBox="1"/>
            <p:nvPr/>
          </p:nvSpPr>
          <p:spPr>
            <a:xfrm>
              <a:off x="2178882" y="1609795"/>
              <a:ext cx="4759947" cy="461665"/>
            </a:xfrm>
            <a:prstGeom prst="rect">
              <a:avLst/>
            </a:prstGeom>
            <a:noFill/>
          </p:spPr>
          <p:txBody>
            <a:bodyPr wrap="square" rtlCol="0">
              <a:spAutoFit/>
            </a:bodyPr>
            <a:lstStyle/>
            <a:p>
              <a:r>
                <a:rPr lang="en-US" altLang="zh-CN" sz="2400" b="1" dirty="0">
                  <a:latin typeface="+mj-ea"/>
                  <a:ea typeface="+mj-ea"/>
                </a:rPr>
                <a:t>Text Encoder</a:t>
              </a:r>
              <a:endParaRPr lang="zh-CN" altLang="en-US" sz="2400" b="1" dirty="0">
                <a:latin typeface="+mj-ea"/>
                <a:ea typeface="+mj-ea"/>
              </a:endParaRPr>
            </a:p>
          </p:txBody>
        </p:sp>
      </p:grpSp>
      <p:sp>
        <p:nvSpPr>
          <p:cNvPr id="14" name="文本框 13">
            <a:extLst>
              <a:ext uri="{FF2B5EF4-FFF2-40B4-BE49-F238E27FC236}">
                <a16:creationId xmlns:a16="http://schemas.microsoft.com/office/drawing/2014/main" id="{8CD6061D-95FB-BED7-8907-572BD125075F}"/>
              </a:ext>
            </a:extLst>
          </p:cNvPr>
          <p:cNvSpPr txBox="1"/>
          <p:nvPr/>
        </p:nvSpPr>
        <p:spPr>
          <a:xfrm>
            <a:off x="1144667" y="1784074"/>
            <a:ext cx="3267676" cy="5403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rPr>
              <a:t>BERT</a:t>
            </a:r>
          </a:p>
        </p:txBody>
      </p:sp>
      <p:grpSp>
        <p:nvGrpSpPr>
          <p:cNvPr id="17" name="组合 16">
            <a:extLst>
              <a:ext uri="{FF2B5EF4-FFF2-40B4-BE49-F238E27FC236}">
                <a16:creationId xmlns:a16="http://schemas.microsoft.com/office/drawing/2014/main" id="{207EC85C-BB30-251E-004E-0027BBD09FF0}"/>
              </a:ext>
            </a:extLst>
          </p:cNvPr>
          <p:cNvGrpSpPr/>
          <p:nvPr/>
        </p:nvGrpSpPr>
        <p:grpSpPr>
          <a:xfrm>
            <a:off x="958708" y="2688607"/>
            <a:ext cx="4945906" cy="461665"/>
            <a:chOff x="1992923" y="1609795"/>
            <a:chExt cx="4945906" cy="461665"/>
          </a:xfrm>
        </p:grpSpPr>
        <p:sp>
          <p:nvSpPr>
            <p:cNvPr id="18" name="矩形 17">
              <a:extLst>
                <a:ext uri="{FF2B5EF4-FFF2-40B4-BE49-F238E27FC236}">
                  <a16:creationId xmlns:a16="http://schemas.microsoft.com/office/drawing/2014/main" id="{30443ED0-D357-CD40-5EE8-2B79A3B75DCD}"/>
                </a:ext>
              </a:extLst>
            </p:cNvPr>
            <p:cNvSpPr/>
            <p:nvPr/>
          </p:nvSpPr>
          <p:spPr>
            <a:xfrm>
              <a:off x="1992923" y="1840628"/>
              <a:ext cx="72000" cy="7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j-ea"/>
                <a:ea typeface="+mj-ea"/>
              </a:endParaRPr>
            </a:p>
          </p:txBody>
        </p:sp>
        <p:sp>
          <p:nvSpPr>
            <p:cNvPr id="19" name="文本框 18">
              <a:extLst>
                <a:ext uri="{FF2B5EF4-FFF2-40B4-BE49-F238E27FC236}">
                  <a16:creationId xmlns:a16="http://schemas.microsoft.com/office/drawing/2014/main" id="{3B1B82AF-6B22-3444-E3A8-8002CEC83102}"/>
                </a:ext>
              </a:extLst>
            </p:cNvPr>
            <p:cNvSpPr txBox="1"/>
            <p:nvPr/>
          </p:nvSpPr>
          <p:spPr>
            <a:xfrm>
              <a:off x="2178882" y="1609795"/>
              <a:ext cx="4759947" cy="461665"/>
            </a:xfrm>
            <a:prstGeom prst="rect">
              <a:avLst/>
            </a:prstGeom>
            <a:noFill/>
          </p:spPr>
          <p:txBody>
            <a:bodyPr wrap="square" rtlCol="0">
              <a:spAutoFit/>
            </a:bodyPr>
            <a:lstStyle/>
            <a:p>
              <a:r>
                <a:rPr lang="en-US" altLang="zh-CN" sz="2400" b="1" dirty="0">
                  <a:latin typeface="+mj-ea"/>
                  <a:ea typeface="+mj-ea"/>
                </a:rPr>
                <a:t>Audio</a:t>
              </a:r>
              <a:r>
                <a:rPr lang="zh-CN" altLang="en-US" sz="2400" b="1" dirty="0">
                  <a:latin typeface="+mj-ea"/>
                  <a:ea typeface="+mj-ea"/>
                </a:rPr>
                <a:t> </a:t>
              </a:r>
              <a:r>
                <a:rPr lang="en-US" altLang="zh-CN" sz="2400" b="1" dirty="0">
                  <a:latin typeface="+mj-ea"/>
                  <a:ea typeface="+mj-ea"/>
                </a:rPr>
                <a:t>Encoder</a:t>
              </a:r>
              <a:endParaRPr lang="zh-CN" altLang="en-US" sz="2400" b="1" dirty="0">
                <a:latin typeface="+mj-ea"/>
                <a:ea typeface="+mj-ea"/>
              </a:endParaRPr>
            </a:p>
          </p:txBody>
        </p:sp>
      </p:grpSp>
      <p:sp>
        <p:nvSpPr>
          <p:cNvPr id="20" name="文本框 19">
            <a:extLst>
              <a:ext uri="{FF2B5EF4-FFF2-40B4-BE49-F238E27FC236}">
                <a16:creationId xmlns:a16="http://schemas.microsoft.com/office/drawing/2014/main" id="{F3EFED7D-2B3B-5B06-E1DF-1601B982A39B}"/>
              </a:ext>
            </a:extLst>
          </p:cNvPr>
          <p:cNvSpPr txBox="1"/>
          <p:nvPr/>
        </p:nvSpPr>
        <p:spPr>
          <a:xfrm>
            <a:off x="1144668" y="3167388"/>
            <a:ext cx="7099446" cy="5403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rPr>
              <a:t>Phonetic </a:t>
            </a:r>
            <a:r>
              <a:rPr lang="en-US" altLang="zh-CN" sz="2200" dirty="0" err="1">
                <a:latin typeface="微软雅黑" panose="020B0503020204020204" pitchFamily="34" charset="-122"/>
                <a:ea typeface="微软雅黑" panose="020B0503020204020204" pitchFamily="34" charset="-122"/>
              </a:rPr>
              <a:t>posteriorgram</a:t>
            </a:r>
            <a:r>
              <a:rPr lang="en-US" altLang="zh-CN" sz="2200" dirty="0">
                <a:latin typeface="微软雅黑" panose="020B0503020204020204" pitchFamily="34" charset="-122"/>
                <a:ea typeface="微软雅黑" panose="020B0503020204020204" pitchFamily="34" charset="-122"/>
              </a:rPr>
              <a:t> (PPG) extractor</a:t>
            </a:r>
          </a:p>
        </p:txBody>
      </p:sp>
      <p:sp>
        <p:nvSpPr>
          <p:cNvPr id="21" name="文本框 20">
            <a:extLst>
              <a:ext uri="{FF2B5EF4-FFF2-40B4-BE49-F238E27FC236}">
                <a16:creationId xmlns:a16="http://schemas.microsoft.com/office/drawing/2014/main" id="{184A97D5-8BE9-ECCE-F859-508382948F9C}"/>
              </a:ext>
            </a:extLst>
          </p:cNvPr>
          <p:cNvSpPr txBox="1"/>
          <p:nvPr/>
        </p:nvSpPr>
        <p:spPr>
          <a:xfrm>
            <a:off x="1481661" y="3707729"/>
            <a:ext cx="8845906" cy="540341"/>
          </a:xfrm>
          <a:prstGeom prst="rect">
            <a:avLst/>
          </a:prstGeom>
          <a:noFill/>
        </p:spPr>
        <p:txBody>
          <a:bodyPr wrap="square">
            <a:spAutoFit/>
          </a:bodyPr>
          <a:lstStyle/>
          <a:p>
            <a:pPr>
              <a:lnSpc>
                <a:spcPct val="150000"/>
              </a:lnSpc>
            </a:pPr>
            <a:r>
              <a:rPr lang="zh-CN" altLang="en-US" sz="2200" dirty="0">
                <a:latin typeface="微软雅黑" panose="020B0503020204020204" pitchFamily="34" charset="-122"/>
                <a:ea typeface="微软雅黑" panose="020B0503020204020204" pitchFamily="34" charset="-122"/>
              </a:rPr>
              <a:t>语音后验图特征，语音的一个特定时间帧对应的音素的概率</a:t>
            </a:r>
            <a:endParaRPr lang="en-US" altLang="zh-CN" sz="2200" dirty="0">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5C0E1DD6-537C-2409-7052-495357564A67}"/>
              </a:ext>
            </a:extLst>
          </p:cNvPr>
          <p:cNvSpPr txBox="1"/>
          <p:nvPr/>
        </p:nvSpPr>
        <p:spPr>
          <a:xfrm>
            <a:off x="1144668" y="4243417"/>
            <a:ext cx="7099446" cy="5403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rPr>
              <a:t>Character-based encoder</a:t>
            </a:r>
          </a:p>
        </p:txBody>
      </p:sp>
      <p:sp>
        <p:nvSpPr>
          <p:cNvPr id="24" name="文本框 23">
            <a:extLst>
              <a:ext uri="{FF2B5EF4-FFF2-40B4-BE49-F238E27FC236}">
                <a16:creationId xmlns:a16="http://schemas.microsoft.com/office/drawing/2014/main" id="{0E238833-01FC-5A6E-DE08-98FE57814D86}"/>
              </a:ext>
            </a:extLst>
          </p:cNvPr>
          <p:cNvSpPr txBox="1"/>
          <p:nvPr/>
        </p:nvSpPr>
        <p:spPr>
          <a:xfrm>
            <a:off x="1481659" y="5336931"/>
            <a:ext cx="10536169" cy="540341"/>
          </a:xfrm>
          <a:prstGeom prst="rect">
            <a:avLst/>
          </a:prstGeom>
          <a:noFill/>
        </p:spPr>
        <p:txBody>
          <a:bodyPr wrap="square">
            <a:spAutoFit/>
          </a:bodyPr>
          <a:lstStyle/>
          <a:p>
            <a:pPr>
              <a:lnSpc>
                <a:spcPct val="150000"/>
              </a:lnSpc>
            </a:pPr>
            <a:r>
              <a:rPr lang="en-US" altLang="zh-CN" sz="2200" dirty="0">
                <a:latin typeface="微软雅黑" panose="020B0503020204020204" pitchFamily="34" charset="-122"/>
                <a:ea typeface="微软雅黑" panose="020B0503020204020204" pitchFamily="34" charset="-122"/>
              </a:rPr>
              <a:t>CNN Based</a:t>
            </a:r>
            <a:r>
              <a:rPr lang="zh-CN" altLang="en-US" sz="2200" dirty="0">
                <a:latin typeface="微软雅黑" panose="020B0503020204020204" pitchFamily="34" charset="-122"/>
                <a:ea typeface="微软雅黑" panose="020B0503020204020204" pitchFamily="34" charset="-122"/>
              </a:rPr>
              <a:t>：关注局部信息</a:t>
            </a:r>
            <a:endParaRPr lang="en-US" altLang="zh-CN" sz="2200" dirty="0">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92C41EB0-8FEF-0CAE-FC98-159D5AC4BED0}"/>
              </a:ext>
            </a:extLst>
          </p:cNvPr>
          <p:cNvSpPr txBox="1"/>
          <p:nvPr/>
        </p:nvSpPr>
        <p:spPr>
          <a:xfrm>
            <a:off x="1481660" y="4790695"/>
            <a:ext cx="10536169" cy="581057"/>
          </a:xfrm>
          <a:prstGeom prst="rect">
            <a:avLst/>
          </a:prstGeom>
          <a:noFill/>
        </p:spPr>
        <p:txBody>
          <a:bodyPr wrap="square">
            <a:spAutoFit/>
          </a:bodyPr>
          <a:lstStyle/>
          <a:p>
            <a:pPr>
              <a:lnSpc>
                <a:spcPct val="150000"/>
              </a:lnSpc>
            </a:pPr>
            <a:r>
              <a:rPr lang="en-US" altLang="zh-CN" sz="2200" dirty="0">
                <a:latin typeface="微软雅黑" panose="020B0503020204020204" pitchFamily="34" charset="-122"/>
                <a:ea typeface="微软雅黑" panose="020B0503020204020204" pitchFamily="34" charset="-122"/>
              </a:rPr>
              <a:t>PPG</a:t>
            </a:r>
            <a:r>
              <a:rPr lang="zh-CN" altLang="en-US" sz="2200" dirty="0">
                <a:latin typeface="微软雅黑" panose="020B0503020204020204" pitchFamily="34" charset="-122"/>
                <a:ea typeface="微软雅黑" panose="020B0503020204020204" pitchFamily="34" charset="-122"/>
              </a:rPr>
              <a:t>模型忽略了语言上下文信息，例如</a:t>
            </a:r>
            <a:r>
              <a:rPr lang="zh-CN" altLang="en-US" sz="2400" dirty="0">
                <a:latin typeface="微软雅黑" panose="020B0503020204020204" pitchFamily="34" charset="-122"/>
                <a:ea typeface="微软雅黑" panose="020B0503020204020204" pitchFamily="34" charset="-122"/>
              </a:rPr>
              <a:t>“大学生物必修课”和“大学生务必修课”</a:t>
            </a:r>
            <a:endParaRPr lang="en-US" altLang="zh-CN" sz="2200"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5A7740A7-08F9-B45B-2DD2-BF9A793693FC}"/>
              </a:ext>
            </a:extLst>
          </p:cNvPr>
          <p:cNvSpPr txBox="1"/>
          <p:nvPr/>
        </p:nvSpPr>
        <p:spPr>
          <a:xfrm>
            <a:off x="1501099" y="5830416"/>
            <a:ext cx="10536169" cy="540341"/>
          </a:xfrm>
          <a:prstGeom prst="rect">
            <a:avLst/>
          </a:prstGeom>
          <a:noFill/>
        </p:spPr>
        <p:txBody>
          <a:bodyPr wrap="square">
            <a:spAutoFit/>
          </a:bodyPr>
          <a:lstStyle/>
          <a:p>
            <a:pPr>
              <a:lnSpc>
                <a:spcPct val="150000"/>
              </a:lnSpc>
            </a:pPr>
            <a:r>
              <a:rPr lang="en-US" altLang="zh-CN" sz="2200" dirty="0">
                <a:latin typeface="微软雅黑" panose="020B0503020204020204" pitchFamily="34" charset="-122"/>
                <a:ea typeface="微软雅黑" panose="020B0503020204020204" pitchFamily="34" charset="-122"/>
              </a:rPr>
              <a:t>Conformer Based</a:t>
            </a:r>
            <a:r>
              <a:rPr lang="zh-CN" altLang="en-US" sz="2200" dirty="0">
                <a:latin typeface="微软雅黑" panose="020B0503020204020204" pitchFamily="34" charset="-122"/>
                <a:ea typeface="微软雅黑" panose="020B0503020204020204" pitchFamily="34" charset="-122"/>
              </a:rPr>
              <a:t>：关注全局信息</a:t>
            </a:r>
            <a:endParaRPr lang="en-US" altLang="zh-CN" sz="2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89590021"/>
      </p:ext>
    </p:extLst>
  </p:cSld>
  <p:clrMapOvr>
    <a:masterClrMapping/>
  </p:clrMapOvr>
  <p:transition spd="med">
    <p:fade/>
  </p:transition>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431fe12a-d5af-4044-a1e5-7c588b424875}"/>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294c06a9-075c-4b7f-a506-fb89cec35ff0}"/>
  <p:tag name="TABLE_ENDDRAG_ORIGIN_RECT" val="402*50"/>
  <p:tag name="TABLE_ENDDRAG_RECT" val="544*154*402*72"/>
</p:tagLst>
</file>

<file path=ppt/theme/theme1.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数据科学导论">
      <a:majorFont>
        <a:latin typeface="Arial Black"/>
        <a:ea typeface="微软雅黑"/>
        <a:cs typeface=""/>
      </a:majorFont>
      <a:minorFont>
        <a:latin typeface="Lucida Sans"/>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kumimoji="1"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哈工大模板</Template>
  <TotalTime>851</TotalTime>
  <Words>2226</Words>
  <Application>Microsoft Office PowerPoint</Application>
  <PresentationFormat>宽屏</PresentationFormat>
  <Paragraphs>286</Paragraphs>
  <Slides>30</Slides>
  <Notes>28</Notes>
  <HiddenSlides>0</HiddenSlides>
  <MMClips>13</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30</vt:i4>
      </vt:variant>
    </vt:vector>
  </HeadingPairs>
  <TitlesOfParts>
    <vt:vector size="40" baseType="lpstr">
      <vt:lpstr>等线</vt:lpstr>
      <vt:lpstr>黑体</vt:lpstr>
      <vt:lpstr>微软雅黑</vt:lpstr>
      <vt:lpstr>Agency FB</vt:lpstr>
      <vt:lpstr>Arial</vt:lpstr>
      <vt:lpstr>Arial Black</vt:lpstr>
      <vt:lpstr>Cambria Math</vt:lpstr>
      <vt:lpstr>Lucida Sans</vt:lpstr>
      <vt:lpstr>Times New Roman</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马 东阳</dc:creator>
  <cp:lastModifiedBy>马 东阳</cp:lastModifiedBy>
  <cp:revision>90</cp:revision>
  <dcterms:created xsi:type="dcterms:W3CDTF">2022-05-05T06:33:29Z</dcterms:created>
  <dcterms:modified xsi:type="dcterms:W3CDTF">2022-05-06T08:47:01Z</dcterms:modified>
</cp:coreProperties>
</file>